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7" r:id="rId2"/>
    <p:sldId id="274" r:id="rId3"/>
    <p:sldId id="292" r:id="rId4"/>
    <p:sldId id="284" r:id="rId5"/>
    <p:sldId id="263" r:id="rId6"/>
    <p:sldId id="265" r:id="rId7"/>
    <p:sldId id="285" r:id="rId8"/>
    <p:sldId id="264" r:id="rId9"/>
    <p:sldId id="268" r:id="rId10"/>
    <p:sldId id="293" r:id="rId11"/>
    <p:sldId id="286" r:id="rId12"/>
    <p:sldId id="287" r:id="rId13"/>
    <p:sldId id="278" r:id="rId14"/>
    <p:sldId id="279" r:id="rId15"/>
    <p:sldId id="280" r:id="rId16"/>
    <p:sldId id="281" r:id="rId17"/>
    <p:sldId id="282" r:id="rId18"/>
    <p:sldId id="266" r:id="rId19"/>
    <p:sldId id="283" r:id="rId20"/>
    <p:sldId id="269" r:id="rId21"/>
    <p:sldId id="270" r:id="rId22"/>
    <p:sldId id="291" r:id="rId23"/>
    <p:sldId id="271" r:id="rId24"/>
    <p:sldId id="296" r:id="rId25"/>
    <p:sldId id="297" r:id="rId26"/>
    <p:sldId id="288" r:id="rId27"/>
    <p:sldId id="289" r:id="rId28"/>
    <p:sldId id="290" r:id="rId29"/>
    <p:sldId id="294" r:id="rId30"/>
    <p:sldId id="29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67C7"/>
    <a:srgbClr val="F6F6F6"/>
    <a:srgbClr val="F9F4FC"/>
    <a:srgbClr val="7455AB"/>
    <a:srgbClr val="31296F"/>
    <a:srgbClr val="C4A4E4"/>
    <a:srgbClr val="9233CD"/>
    <a:srgbClr val="E8E4F0"/>
    <a:srgbClr val="DCC9EF"/>
    <a:srgbClr val="F8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9" autoAdjust="0"/>
    <p:restoredTop sz="93972" autoAdjust="0"/>
  </p:normalViewPr>
  <p:slideViewPr>
    <p:cSldViewPr snapToGrid="0">
      <p:cViewPr>
        <p:scale>
          <a:sx n="100" d="100"/>
          <a:sy n="100" d="100"/>
        </p:scale>
        <p:origin x="52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0BAAF-AAB5-4613-9393-547940E4AB29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6049E-D3C4-4DA8-9C48-239DDD667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0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6049E-D3C4-4DA8-9C48-239DDD66744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2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63EEB-3937-4A01-A552-186F27C51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004BD6-5704-486F-85CE-6F79C2A62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F9494C-A411-43ED-807F-D3979A11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1D2EA-63EE-46B3-B1BA-F6340F52F490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D1DF9-A1BE-47A3-B59D-3F528EA5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6456C-4FFA-4949-BD95-790AE099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8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B4BFF-AA23-4017-84CC-0151C5A2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D9298-AA79-40E8-88DB-0413A1749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EC340-A952-44E6-9A72-B00E5044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5238-A551-4FBC-904D-FD7EEFD2C680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2DA979-DA93-4CDE-BCDE-0D49319A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3A406-CE96-42DE-9E4C-C12D90CD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8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59A2B8-7C16-4F94-8352-58B63A308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B085F-5FA1-47CE-9E35-BD8A57901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A0449-4EA1-4563-A7D8-799437039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D22E6-CE50-4D54-AF04-E0B0A7E051F7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08A78-5AF6-4445-BCD4-A15FAF97E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78FF7-7632-4F39-AAB2-7EAB9C1D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8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8D5B-7C5D-4403-BE6D-3C14F761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93C94-D2AC-4032-AC28-664C5B9EF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1604D-A653-4560-B72E-6172EA7E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BABF9-33B7-4B9B-80A1-2A5AA101A791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70D08-A69B-4674-9971-5C82627A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CD9B5-AA37-42EA-954A-323BD23B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7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E2A4D-EC7E-40F8-98F2-A4667481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FCD86B-0C34-4B93-8528-685D5EB08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3D5C8-6FB3-4E3E-A32E-BDA7BC75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AD3A-9661-41D5-8994-6A23D247EF10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40C4A-065D-4087-B2BD-1BD12EB5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7ACA1-741E-4BDF-A3C2-5B678965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5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2404-34FB-414D-9C1A-B231291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EADEF-C91F-4CCA-BE29-D8F699A86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4657E-AD9D-407A-8537-874320753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11066-5497-4571-B1DD-C10EEEDB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9BF0-149D-4F96-9779-8CD86D6D5898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CF2BF-C4BD-42AE-A5FF-5D0CF645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EC43D-E074-4DAC-9B3F-49296710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8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459AA-89C7-45F9-8F1D-56FB7AF8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C4B10C-5A46-4571-B1C8-7E7866CB6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55F0C6-EDDC-49B2-B2D1-B6E3CB0A8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F98FA-AE81-4EFB-82CD-A148A4F81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F38CA1-F267-4BDF-A1B2-F11D961C4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77DCBB-5E1A-4FA6-B524-0CE503782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AFB1-8394-473D-A6DE-59F50D2A3103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F71DEC-7A60-4B14-8AF3-C943D58F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567D23-E914-4885-8318-ECD27C6D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0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6735-04EF-420C-9100-4AB602B6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8349C2-048C-48BE-A1DE-137AF516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9CAC-16A6-441D-9E2D-09C9B346E308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A7BD-047B-457D-A4FB-27BBC838D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5E76B0-3FF9-4FEE-8742-01280943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53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78F315-5790-4D53-968C-6A25D023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D068-1CD0-45BB-A0B8-CA8572C6E7B9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F14550-E7CC-4C47-A96B-605E4E16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1168BB-6A0D-4576-AB7F-F902E31E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319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3A35A-3247-4D92-B57F-6B52D572D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ADD58-C4AF-4B31-9FAC-91825B23D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C5867E-DC6A-48C5-AA0C-F3A1D5E72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281A47-DDB5-43C8-8D83-3229534D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DFB8-58C4-4E60-ADA0-F0DE72F4139B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61A68A-FCF3-48F8-B98A-6673184F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F5BB7-4C09-49E5-A15D-25A985C3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3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D71E4-383A-4295-9221-0DAB883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0BF1F7-B01F-4991-BBA2-083367D3C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C2D0DE-240A-43A2-BFC2-D0E46414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AA7EEC-F7E0-4E49-9311-053169A5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86AA3-A2C9-4C4B-ACE4-AEE5C3183111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C19AE-DB06-455D-BB93-73B9E794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52260F-5D28-4F54-AEF6-E7CA946B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13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88">
              <a:srgbClr val="F4F6FB"/>
            </a:gs>
            <a:gs pos="84000">
              <a:srgbClr val="F4F8FC"/>
            </a:gs>
            <a:gs pos="30000">
              <a:srgbClr val="F3F7FB"/>
            </a:gs>
            <a:gs pos="0">
              <a:srgbClr val="DEE9F5"/>
            </a:gs>
            <a:gs pos="100000">
              <a:srgbClr val="E2ECF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08037D-F679-4B0B-B4D5-1E929F5E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8F5B45-5B5D-415D-A9A9-5627BD9E6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1B73E-791D-4F4F-B784-64C678712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570B1-F7C5-4953-8D18-3499AA98C923}" type="datetime1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D0BF1-7CED-4303-A17F-C29A953E6D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C66AE-1814-4847-BA58-611836969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BF65-D68C-409D-B36E-C4961967D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8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88">
              <a:srgbClr val="F8F5FB"/>
            </a:gs>
            <a:gs pos="84000">
              <a:srgbClr val="F9F4FC"/>
            </a:gs>
            <a:gs pos="30000">
              <a:srgbClr val="F7F3FB"/>
            </a:gs>
            <a:gs pos="0">
              <a:srgbClr val="E9DEF6"/>
            </a:gs>
            <a:gs pos="100000">
              <a:srgbClr val="EEE2F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5A03E7-463C-47AB-A58E-1FC9654FC8A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3791339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379133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53088">
                <a:srgbClr val="F8F5FB"/>
              </a:gs>
              <a:gs pos="67000">
                <a:srgbClr val="FAF4FC"/>
              </a:gs>
              <a:gs pos="30000">
                <a:srgbClr val="EEE5F7"/>
              </a:gs>
              <a:gs pos="0">
                <a:srgbClr val="DCC9EF"/>
              </a:gs>
              <a:gs pos="100000">
                <a:srgbClr val="DCC7E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460BB20-DE7D-47A6-99C4-C208EB1B1B7A}"/>
              </a:ext>
            </a:extLst>
          </p:cNvPr>
          <p:cNvSpPr/>
          <p:nvPr/>
        </p:nvSpPr>
        <p:spPr>
          <a:xfrm>
            <a:off x="2566378" y="309298"/>
            <a:ext cx="7040576" cy="7211813"/>
          </a:xfrm>
          <a:prstGeom prst="ellipse">
            <a:avLst/>
          </a:prstGeom>
          <a:noFill/>
          <a:ln w="19050">
            <a:solidFill>
              <a:srgbClr val="F6F8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9E1FE8-1ABF-4102-A118-3430E54273E5}"/>
              </a:ext>
            </a:extLst>
          </p:cNvPr>
          <p:cNvSpPr/>
          <p:nvPr/>
        </p:nvSpPr>
        <p:spPr>
          <a:xfrm>
            <a:off x="158619" y="159281"/>
            <a:ext cx="11874760" cy="6539438"/>
          </a:xfrm>
          <a:prstGeom prst="rect">
            <a:avLst/>
          </a:prstGeom>
          <a:noFill/>
          <a:ln w="63500">
            <a:solidFill>
              <a:srgbClr val="F6F8FC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4FC483-626B-4A17-BFF7-168ED2120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4" b="258"/>
          <a:stretch/>
        </p:blipFill>
        <p:spPr>
          <a:xfrm>
            <a:off x="-497327" y="5137569"/>
            <a:ext cx="13186653" cy="181543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BB6CFD-ABDE-4AC4-A5DF-E18A01CBD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549" y="815506"/>
            <a:ext cx="9144000" cy="1642716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br>
              <a:rPr lang="en-US" altLang="ko-KR" sz="4000" dirty="0">
                <a:solidFill>
                  <a:srgbClr val="5B7BC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4000" dirty="0">
                <a:solidFill>
                  <a:srgbClr val="7267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제공을 위한 은행 </a:t>
            </a:r>
            <a:r>
              <a:rPr lang="ko-KR" altLang="en-US" sz="4000" dirty="0">
                <a:solidFill>
                  <a:srgbClr val="31296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입지선정 모델 </a:t>
            </a:r>
            <a:r>
              <a:rPr lang="ko-KR" altLang="en-US" sz="4000" dirty="0">
                <a:solidFill>
                  <a:srgbClr val="7267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</a:t>
            </a:r>
            <a:r>
              <a:rPr lang="ko-KR" altLang="en-US" sz="4000" dirty="0">
                <a:solidFill>
                  <a:srgbClr val="31296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02965-7E5F-44D0-80AC-CE7404D18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4798"/>
            <a:ext cx="9144000" cy="401873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ETA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| 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김영운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강인구 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김규원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이수호  정용진</a:t>
            </a:r>
          </a:p>
        </p:txBody>
      </p:sp>
      <p:pic>
        <p:nvPicPr>
          <p:cNvPr id="1026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4F4064C0-2BB1-46A4-BD46-037BDD68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337" y="327960"/>
            <a:ext cx="2125663" cy="4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4CF7EAC-F46F-41B1-B1A3-91DA8A595C7F}"/>
              </a:ext>
            </a:extLst>
          </p:cNvPr>
          <p:cNvSpPr txBox="1">
            <a:spLocks/>
          </p:cNvSpPr>
          <p:nvPr/>
        </p:nvSpPr>
        <p:spPr>
          <a:xfrm>
            <a:off x="1514665" y="512942"/>
            <a:ext cx="9144000" cy="126896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solidFill>
                  <a:srgbClr val="31296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외국인 특화 </a:t>
            </a:r>
            <a:r>
              <a:rPr lang="ko-KR" altLang="en-US" sz="4400" dirty="0">
                <a:solidFill>
                  <a:srgbClr val="7267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 서비스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69AA47-B00A-4739-A606-45EBA46CF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27051"/>
            <a:ext cx="863340" cy="865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64D8E4-1D7D-4B06-9AE4-F4A6165266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8" b="-1"/>
          <a:stretch/>
        </p:blipFill>
        <p:spPr>
          <a:xfrm>
            <a:off x="1368498" y="3851395"/>
            <a:ext cx="9436335" cy="284732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FC89B8D-C777-4BF1-8509-923E269C2D94}"/>
              </a:ext>
            </a:extLst>
          </p:cNvPr>
          <p:cNvSpPr txBox="1">
            <a:spLocks/>
          </p:cNvSpPr>
          <p:nvPr/>
        </p:nvSpPr>
        <p:spPr>
          <a:xfrm>
            <a:off x="1524000" y="1754489"/>
            <a:ext cx="9144000" cy="137589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31296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금융정보 대시보드 </a:t>
            </a:r>
            <a:r>
              <a:rPr lang="ko-KR" altLang="en-US" sz="4000" dirty="0">
                <a:solidFill>
                  <a:srgbClr val="7267C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111315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문제정의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F535994-483B-FA7E-FB82-BADB2908E2E8}"/>
              </a:ext>
            </a:extLst>
          </p:cNvPr>
          <p:cNvSpPr txBox="1"/>
          <p:nvPr/>
        </p:nvSpPr>
        <p:spPr>
          <a:xfrm>
            <a:off x="399033" y="886897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현행 금융 서비스는 이해관계자 별 니즈가 부조화를 이루는 방향이므로 금융 데이터를 기반으로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모든 이해관계자의 니즈를 충족시키는 통합형  금융 서비스 개발 필요</a:t>
            </a:r>
          </a:p>
        </p:txBody>
      </p:sp>
      <p:grpSp>
        <p:nvGrpSpPr>
          <p:cNvPr id="2" name="object 10">
            <a:extLst>
              <a:ext uri="{FF2B5EF4-FFF2-40B4-BE49-F238E27FC236}">
                <a16:creationId xmlns:a16="http://schemas.microsoft.com/office/drawing/2014/main" id="{6B26CD2D-411D-EDD2-BF1C-7A020EE809D7}"/>
              </a:ext>
            </a:extLst>
          </p:cNvPr>
          <p:cNvGrpSpPr/>
          <p:nvPr/>
        </p:nvGrpSpPr>
        <p:grpSpPr>
          <a:xfrm>
            <a:off x="571500" y="1748931"/>
            <a:ext cx="11049000" cy="3639472"/>
            <a:chOff x="429005" y="1889760"/>
            <a:chExt cx="8286750" cy="4322445"/>
          </a:xfrm>
        </p:grpSpPr>
        <p:sp>
          <p:nvSpPr>
            <p:cNvPr id="3" name="object 11">
              <a:extLst>
                <a:ext uri="{FF2B5EF4-FFF2-40B4-BE49-F238E27FC236}">
                  <a16:creationId xmlns:a16="http://schemas.microsoft.com/office/drawing/2014/main" id="{F0518F50-5F1F-6C86-A8E8-048C49C933C3}"/>
                </a:ext>
              </a:extLst>
            </p:cNvPr>
            <p:cNvSpPr/>
            <p:nvPr/>
          </p:nvSpPr>
          <p:spPr>
            <a:xfrm>
              <a:off x="429005" y="1889760"/>
              <a:ext cx="8286750" cy="4322445"/>
            </a:xfrm>
            <a:custGeom>
              <a:avLst/>
              <a:gdLst/>
              <a:ahLst/>
              <a:cxnLst/>
              <a:rect l="l" t="t" r="r" b="b"/>
              <a:pathLst>
                <a:path w="8286750" h="4322445">
                  <a:moveTo>
                    <a:pt x="0" y="4322064"/>
                  </a:moveTo>
                  <a:lnTo>
                    <a:pt x="8286750" y="4322064"/>
                  </a:lnTo>
                  <a:lnTo>
                    <a:pt x="8286750" y="0"/>
                  </a:lnTo>
                  <a:lnTo>
                    <a:pt x="0" y="0"/>
                  </a:lnTo>
                  <a:lnTo>
                    <a:pt x="0" y="4322064"/>
                  </a:lnTo>
                  <a:close/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" name="object 13">
              <a:extLst>
                <a:ext uri="{FF2B5EF4-FFF2-40B4-BE49-F238E27FC236}">
                  <a16:creationId xmlns:a16="http://schemas.microsoft.com/office/drawing/2014/main" id="{F3C38D2F-BED3-5459-48D1-AABCAA3EC53E}"/>
                </a:ext>
              </a:extLst>
            </p:cNvPr>
            <p:cNvSpPr/>
            <p:nvPr/>
          </p:nvSpPr>
          <p:spPr>
            <a:xfrm>
              <a:off x="2020061" y="1972818"/>
              <a:ext cx="992505" cy="249554"/>
            </a:xfrm>
            <a:custGeom>
              <a:avLst/>
              <a:gdLst/>
              <a:ahLst/>
              <a:cxnLst/>
              <a:rect l="l" t="t" r="r" b="b"/>
              <a:pathLst>
                <a:path w="992505" h="249555">
                  <a:moveTo>
                    <a:pt x="992124" y="0"/>
                  </a:moveTo>
                  <a:lnTo>
                    <a:pt x="0" y="0"/>
                  </a:lnTo>
                  <a:lnTo>
                    <a:pt x="0" y="249174"/>
                  </a:lnTo>
                  <a:lnTo>
                    <a:pt x="992124" y="249174"/>
                  </a:lnTo>
                  <a:lnTo>
                    <a:pt x="9921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11" name="사각형: 둥근 모서리 220">
            <a:extLst>
              <a:ext uri="{FF2B5EF4-FFF2-40B4-BE49-F238E27FC236}">
                <a16:creationId xmlns:a16="http://schemas.microsoft.com/office/drawing/2014/main" id="{5CDE5CE3-0DAE-5A6C-9D6E-055BC3E13AEA}"/>
              </a:ext>
            </a:extLst>
          </p:cNvPr>
          <p:cNvSpPr/>
          <p:nvPr/>
        </p:nvSpPr>
        <p:spPr>
          <a:xfrm>
            <a:off x="908364" y="1911674"/>
            <a:ext cx="2967602" cy="373852"/>
          </a:xfrm>
          <a:prstGeom prst="roundRect">
            <a:avLst>
              <a:gd name="adj" fmla="val 50000"/>
            </a:avLst>
          </a:prstGeom>
          <a:solidFill>
            <a:srgbClr val="31296F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이해관계자 별 </a:t>
            </a:r>
            <a:r>
              <a:rPr lang="ko-KR" altLang="en-US" sz="1600" b="1" kern="0" dirty="0" err="1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니즈</a:t>
            </a:r>
            <a:endParaRPr kumimoji="0" lang="ko-KR" altLang="en-US" sz="1600" b="1" i="0" u="none" strike="noStrike" kern="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사각형: 둥근 모서리 220">
            <a:extLst>
              <a:ext uri="{FF2B5EF4-FFF2-40B4-BE49-F238E27FC236}">
                <a16:creationId xmlns:a16="http://schemas.microsoft.com/office/drawing/2014/main" id="{25D434DC-C286-FB1F-112D-C862B020D54F}"/>
              </a:ext>
            </a:extLst>
          </p:cNvPr>
          <p:cNvSpPr/>
          <p:nvPr/>
        </p:nvSpPr>
        <p:spPr>
          <a:xfrm>
            <a:off x="8249440" y="1911674"/>
            <a:ext cx="2967602" cy="373852"/>
          </a:xfrm>
          <a:prstGeom prst="roundRect">
            <a:avLst>
              <a:gd name="adj" fmla="val 50000"/>
            </a:avLst>
          </a:prstGeom>
          <a:solidFill>
            <a:srgbClr val="31296F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현행 </a:t>
            </a:r>
            <a:r>
              <a:rPr lang="ko-KR" altLang="en-US" sz="1600" b="1" kern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699476-679B-9939-C839-724F448A2FA1}"/>
              </a:ext>
            </a:extLst>
          </p:cNvPr>
          <p:cNvGrpSpPr/>
          <p:nvPr/>
        </p:nvGrpSpPr>
        <p:grpSpPr>
          <a:xfrm>
            <a:off x="939566" y="5639105"/>
            <a:ext cx="10279677" cy="785688"/>
            <a:chOff x="845047" y="4986779"/>
            <a:chExt cx="5071565" cy="1645796"/>
          </a:xfrm>
        </p:grpSpPr>
        <p:sp>
          <p:nvSpPr>
            <p:cNvPr id="14" name="모서리가 둥근 직사각형 22">
              <a:extLst>
                <a:ext uri="{FF2B5EF4-FFF2-40B4-BE49-F238E27FC236}">
                  <a16:creationId xmlns:a16="http://schemas.microsoft.com/office/drawing/2014/main" id="{00E74DD4-426D-9083-570C-9501633C9FA9}"/>
                </a:ext>
              </a:extLst>
            </p:cNvPr>
            <p:cNvSpPr>
              <a:spLocks/>
            </p:cNvSpPr>
            <p:nvPr/>
          </p:nvSpPr>
          <p:spPr>
            <a:xfrm>
              <a:off x="845047" y="4986779"/>
              <a:ext cx="5071565" cy="1645796"/>
            </a:xfrm>
            <a:prstGeom prst="roundRect">
              <a:avLst>
                <a:gd name="adj" fmla="val 17278"/>
              </a:avLst>
            </a:prstGeom>
            <a:solidFill>
              <a:schemeClr val="bg1"/>
            </a:solidFill>
            <a:ln w="3175">
              <a:solidFill>
                <a:schemeClr val="tx2"/>
              </a:solidFill>
              <a:prstDash val="solid"/>
            </a:ln>
            <a:effectLst>
              <a:outerShdw blurRad="1524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BB92ED2-E557-5F1E-F32D-86DCADE8247F}"/>
                </a:ext>
              </a:extLst>
            </p:cNvPr>
            <p:cNvSpPr/>
            <p:nvPr/>
          </p:nvSpPr>
          <p:spPr bwMode="auto">
            <a:xfrm>
              <a:off x="1018095" y="5141598"/>
              <a:ext cx="4797440" cy="127361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400"/>
                </a:spcBef>
                <a:buClr>
                  <a:srgbClr val="F37021"/>
                </a:buClr>
                <a:defRPr/>
              </a:pPr>
              <a:r>
                <a:rPr lang="ko-KR" altLang="en-US" sz="1400" spc="-7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 목적 </a:t>
              </a:r>
              <a:r>
                <a:rPr lang="en-US" altLang="ko-KR" sz="1400" spc="-7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1.</a:t>
              </a:r>
              <a:r>
                <a: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외국인 금융 서비스 제공 목적 은행 지점 및 특화점포 신설</a:t>
              </a:r>
              <a:r>
                <a: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재배치를 위한 최적 입지선정 모델 개발</a:t>
              </a:r>
              <a:endParaRPr lang="en-US" altLang="ko-KR" sz="1400" spc="-70" dirty="0">
                <a:solidFill>
                  <a:schemeClr val="accent5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algn="ctr">
                <a:lnSpc>
                  <a:spcPct val="120000"/>
                </a:lnSpc>
                <a:spcBef>
                  <a:spcPts val="400"/>
                </a:spcBef>
                <a:buClr>
                  <a:srgbClr val="F37021"/>
                </a:buClr>
                <a:defRPr/>
              </a:pPr>
              <a:r>
                <a:rPr lang="ko-KR" altLang="en-US" sz="1400" spc="-7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분석 목적 </a:t>
              </a:r>
              <a:r>
                <a:rPr lang="en-US" altLang="ko-KR" sz="1400" spc="-7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2. </a:t>
              </a:r>
              <a:r>
                <a:rPr lang="ko-KR" altLang="en-US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외국인 금융거래 수요 대비 은행 지점 및 특화점포 공급 현황과 금융 정보 시각화 </a:t>
              </a:r>
              <a:r>
                <a:rPr lang="ko-KR" altLang="en-US" sz="1400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대시보드</a:t>
              </a:r>
              <a:r>
                <a:rPr lang="ko-KR" altLang="en-US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개발</a:t>
              </a:r>
              <a:endPara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DD68B8-C0AE-1FCB-B3B0-D7E295D14852}"/>
              </a:ext>
            </a:extLst>
          </p:cNvPr>
          <p:cNvGrpSpPr/>
          <p:nvPr/>
        </p:nvGrpSpPr>
        <p:grpSpPr>
          <a:xfrm>
            <a:off x="3107877" y="5299637"/>
            <a:ext cx="5976246" cy="471432"/>
            <a:chOff x="1024629" y="4442488"/>
            <a:chExt cx="4712400" cy="471432"/>
          </a:xfrm>
          <a:solidFill>
            <a:srgbClr val="7455AB"/>
          </a:solidFill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DC40200-FE92-0443-C4D0-8BBDCA60136B}"/>
                </a:ext>
              </a:extLst>
            </p:cNvPr>
            <p:cNvGrpSpPr/>
            <p:nvPr/>
          </p:nvGrpSpPr>
          <p:grpSpPr>
            <a:xfrm>
              <a:off x="1024629" y="4458847"/>
              <a:ext cx="4712400" cy="455073"/>
              <a:chOff x="1024629" y="4409568"/>
              <a:chExt cx="4712400" cy="455073"/>
            </a:xfrm>
            <a:grpFill/>
            <a:effectLst>
              <a:outerShdw dist="25400" dir="5400000" algn="ctr" rotWithShape="0">
                <a:prstClr val="black">
                  <a:alpha val="5000"/>
                </a:prstClr>
              </a:outerShdw>
            </a:effectLst>
          </p:grpSpPr>
          <p:sp>
            <p:nvSpPr>
              <p:cNvPr id="30" name="모서리가 둥근 직사각형 30">
                <a:extLst>
                  <a:ext uri="{FF2B5EF4-FFF2-40B4-BE49-F238E27FC236}">
                    <a16:creationId xmlns:a16="http://schemas.microsoft.com/office/drawing/2014/main" id="{988E89E6-5577-24B4-B956-299B74393130}"/>
                  </a:ext>
                </a:extLst>
              </p:cNvPr>
              <p:cNvSpPr/>
              <p:nvPr/>
            </p:nvSpPr>
            <p:spPr>
              <a:xfrm>
                <a:off x="1024629" y="4409568"/>
                <a:ext cx="4712400" cy="360000"/>
              </a:xfrm>
              <a:prstGeom prst="roundRect">
                <a:avLst>
                  <a:gd name="adj" fmla="val 50000"/>
                </a:avLst>
              </a:prstGeom>
              <a:grpFill/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1F44CB20-C40A-E9AC-86E8-5340085EC106}"/>
                  </a:ext>
                </a:extLst>
              </p:cNvPr>
              <p:cNvSpPr/>
              <p:nvPr/>
            </p:nvSpPr>
            <p:spPr>
              <a:xfrm rot="10800000">
                <a:off x="3206433" y="4760141"/>
                <a:ext cx="348792" cy="104500"/>
              </a:xfrm>
              <a:prstGeom prst="triangle">
                <a:avLst/>
              </a:prstGeom>
              <a:grpFill/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451A172-9E93-CE4A-81F7-103CBD2E3C0A}"/>
                </a:ext>
              </a:extLst>
            </p:cNvPr>
            <p:cNvGrpSpPr/>
            <p:nvPr/>
          </p:nvGrpSpPr>
          <p:grpSpPr>
            <a:xfrm>
              <a:off x="1024629" y="4442488"/>
              <a:ext cx="4712400" cy="455073"/>
              <a:chOff x="1024629" y="4464388"/>
              <a:chExt cx="4712400" cy="455073"/>
            </a:xfrm>
            <a:grpFill/>
            <a:effectLst>
              <a:outerShdw dist="25400" dir="5400000" algn="ctr" rotWithShape="0">
                <a:prstClr val="black">
                  <a:alpha val="10000"/>
                </a:prstClr>
              </a:outerShdw>
            </a:effectLst>
          </p:grpSpPr>
          <p:sp>
            <p:nvSpPr>
              <p:cNvPr id="19" name="모서리가 둥근 직사각형 28">
                <a:extLst>
                  <a:ext uri="{FF2B5EF4-FFF2-40B4-BE49-F238E27FC236}">
                    <a16:creationId xmlns:a16="http://schemas.microsoft.com/office/drawing/2014/main" id="{A7B471F6-4029-7DC1-E904-264E3C61E22F}"/>
                  </a:ext>
                </a:extLst>
              </p:cNvPr>
              <p:cNvSpPr/>
              <p:nvPr/>
            </p:nvSpPr>
            <p:spPr>
              <a:xfrm>
                <a:off x="1024629" y="4464388"/>
                <a:ext cx="4712400" cy="36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solidFill>
                      <a:prstClr val="white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데이터 기반 이해관계자 별 </a:t>
                </a:r>
                <a:r>
                  <a:rPr lang="ko-KR" altLang="en-US" sz="1600" dirty="0" err="1">
                    <a:solidFill>
                      <a:prstClr val="white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니즈</a:t>
                </a:r>
                <a:r>
                  <a:rPr lang="ko-KR" altLang="en-US" sz="1600" dirty="0">
                    <a:solidFill>
                      <a:prstClr val="white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충족 </a:t>
                </a:r>
                <a:r>
                  <a:rPr lang="ko-KR" altLang="en-US" sz="1600" dirty="0" err="1">
                    <a:solidFill>
                      <a:prstClr val="white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통합형</a:t>
                </a:r>
                <a:r>
                  <a:rPr lang="ko-KR" altLang="en-US" sz="1600" dirty="0">
                    <a:solidFill>
                      <a:prstClr val="white"/>
                    </a:solidFill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 서비스 요망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A33ED621-627C-0CCB-9F6C-FEB4854527BE}"/>
                  </a:ext>
                </a:extLst>
              </p:cNvPr>
              <p:cNvSpPr/>
              <p:nvPr/>
            </p:nvSpPr>
            <p:spPr>
              <a:xfrm rot="10800000">
                <a:off x="3206433" y="4814961"/>
                <a:ext cx="348792" cy="1045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</p:grpSp>
      </p:grpSp>
      <p:sp>
        <p:nvSpPr>
          <p:cNvPr id="33" name="사각형: 둥근 모서리 220">
            <a:extLst>
              <a:ext uri="{FF2B5EF4-FFF2-40B4-BE49-F238E27FC236}">
                <a16:creationId xmlns:a16="http://schemas.microsoft.com/office/drawing/2014/main" id="{47FA2EBD-1A3F-29DF-FD5E-6B19C62E5CD9}"/>
              </a:ext>
            </a:extLst>
          </p:cNvPr>
          <p:cNvSpPr/>
          <p:nvPr/>
        </p:nvSpPr>
        <p:spPr>
          <a:xfrm>
            <a:off x="4578902" y="1908012"/>
            <a:ext cx="2967602" cy="373852"/>
          </a:xfrm>
          <a:prstGeom prst="roundRect">
            <a:avLst>
              <a:gd name="adj" fmla="val 50000"/>
            </a:avLst>
          </a:prstGeom>
          <a:solidFill>
            <a:srgbClr val="31296F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이해관계자 별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니즈</a:t>
            </a:r>
            <a:r>
              <a:rPr kumimoji="0" lang="ko-KR" altLang="en-US" sz="1600" b="1" i="0" u="none" strike="noStrike" kern="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미스 </a:t>
            </a:r>
            <a:r>
              <a:rPr kumimoji="0" lang="ko-KR" altLang="en-US" sz="1600" b="1" i="0" u="none" strike="noStrike" kern="0" cap="none" spc="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매칭</a:t>
            </a:r>
            <a:endParaRPr kumimoji="0" lang="ko-KR" altLang="en-US" sz="1600" b="1" i="0" u="none" strike="noStrike" kern="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463629-9C26-2E8C-9D27-AB3E0AB5EDCE}"/>
              </a:ext>
            </a:extLst>
          </p:cNvPr>
          <p:cNvSpPr/>
          <p:nvPr/>
        </p:nvSpPr>
        <p:spPr bwMode="auto">
          <a:xfrm>
            <a:off x="908363" y="2434949"/>
            <a:ext cx="3274337" cy="2497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-7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금융사</a:t>
            </a:r>
            <a:r>
              <a:rPr kumimoji="0" lang="en-US" altLang="ko-KR" sz="14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kumimoji="0" lang="ko-KR" altLang="en-US" sz="14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은행</a:t>
            </a:r>
            <a:r>
              <a:rPr kumimoji="0" lang="en-US" altLang="ko-KR" sz="14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i="0" u="none" strike="noStrike" kern="1200" cap="none" spc="-7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및 홈 </a:t>
            </a:r>
            <a:r>
              <a:rPr kumimoji="0" lang="ko-KR" altLang="en-US" sz="1200" i="0" u="none" strike="noStrike" kern="1200" cap="none" spc="-7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중심의 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디지털 전환 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확대</a:t>
            </a:r>
            <a:endParaRPr kumimoji="0" lang="en-US" altLang="ko-KR" sz="1200" i="0" u="none" strike="noStrike" kern="1200" cap="none" spc="-7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경쟁강도 강화 및 수익성 악화에 따른 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신규 </a:t>
            </a:r>
            <a:r>
              <a:rPr lang="ko-KR" altLang="en-US" sz="1200" spc="-70" noProof="0" dirty="0" err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수익원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발굴</a:t>
            </a:r>
            <a:endParaRPr lang="en-US" altLang="ko-KR" sz="1200" spc="-70" noProof="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endParaRPr kumimoji="0" lang="en-US" altLang="ko-KR" sz="9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재한 외국인</a:t>
            </a:r>
            <a:endParaRPr kumimoji="0" lang="en-US" altLang="ko-KR" sz="14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장기 체류 및 근로</a:t>
            </a:r>
            <a:r>
              <a:rPr kumimoji="0" lang="en-US" altLang="ko-KR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투자 확대에</a:t>
            </a:r>
            <a:r>
              <a:rPr lang="en-US" altLang="ko-KR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                                     </a:t>
            </a:r>
            <a:r>
              <a:rPr lang="ko-KR" altLang="en-US" sz="1200" spc="-7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경제활동 활성화에 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따른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다양한 금융 서비스 </a:t>
            </a:r>
            <a:r>
              <a:rPr kumimoji="0" lang="ko-KR" altLang="en-US" sz="1200" i="0" u="none" strike="noStrike" kern="1200" cap="none" spc="-7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니즈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endParaRPr kumimoji="0" lang="en-US" altLang="ko-KR" sz="9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정부</a:t>
            </a:r>
            <a:endParaRPr kumimoji="0" lang="en-US" altLang="ko-KR" sz="14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생산인구 증대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경제 활성화 촉진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다문화 사회 진입에 따른 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포용 정책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확산</a:t>
            </a:r>
            <a:endParaRPr lang="en-US" altLang="ko-KR" sz="1200" spc="-70" noProof="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 지점 축소로 인한 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일자리 감소 최소화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8F4FFF7-0E88-0DA6-060D-3D372C696637}"/>
              </a:ext>
            </a:extLst>
          </p:cNvPr>
          <p:cNvSpPr/>
          <p:nvPr/>
        </p:nvSpPr>
        <p:spPr bwMode="auto">
          <a:xfrm>
            <a:off x="8250708" y="2434949"/>
            <a:ext cx="3291260" cy="245713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주먹구구 식의 외국인 금융 서비스 출시</a:t>
            </a:r>
            <a:endParaRPr kumimoji="0" lang="en-US" altLang="ko-KR" sz="14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 정보 데이터 미비</a:t>
            </a:r>
            <a:endParaRPr lang="en-US" altLang="ko-KR" sz="12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非 데이터 기반 금융 상품 개발 및 금융 서비스 출시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spc="-7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외국인이 이용하지 않는 외국인 금융 서비스 </a:t>
            </a:r>
            <a:endParaRPr lang="en-US" altLang="ko-KR" sz="1400" spc="-7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</a:t>
            </a:r>
            <a:r>
              <a:rPr lang="ko-KR" altLang="en-US" sz="12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뱅킹은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인증 절차</a:t>
            </a:r>
            <a:r>
              <a:rPr lang="en-US" altLang="ko-KR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조작의 어려움 및 언어 문제로 이용하기 어려움</a:t>
            </a:r>
            <a:endParaRPr lang="en-US" altLang="ko-KR" sz="12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</a:t>
            </a:r>
            <a:r>
              <a:rPr kumimoji="0" lang="ko-KR" altLang="en-US" sz="1200" i="0" u="none" strike="noStrike" kern="1200" cap="none" spc="-7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뱅킹의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보안 문제로 외국인 대상 간편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금융 서비스 위주로 제공하여 고객 </a:t>
            </a:r>
            <a:r>
              <a:rPr kumimoji="0" lang="ko-KR" altLang="en-US" sz="1200" i="0" u="none" strike="noStrike" kern="1200" cap="none" spc="-7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니즈에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부적합</a:t>
            </a:r>
            <a:endParaRPr kumimoji="0" lang="en-US" altLang="ko-KR" sz="1200" i="0" u="none" strike="noStrike" kern="1200" cap="none" spc="-7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난해한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서비스 이용을 위해 오프라인 점포 방문을 희망하나 지속적인 은행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지점 축소에 따른 </a:t>
            </a:r>
            <a:r>
              <a:rPr kumimoji="0" lang="ko-KR" altLang="en-US" sz="1200" i="0" u="none" strike="noStrike" kern="1200" cap="none" spc="-7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접근성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감소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63629-9C26-2E8C-9D27-AB3E0AB5EDCE}"/>
              </a:ext>
            </a:extLst>
          </p:cNvPr>
          <p:cNvSpPr/>
          <p:nvPr/>
        </p:nvSpPr>
        <p:spPr bwMode="auto">
          <a:xfrm>
            <a:off x="4578902" y="2434949"/>
            <a:ext cx="3183802" cy="2497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70" normalizeH="0" baseline="0" noProof="0" dirty="0" err="1">
                <a:ln>
                  <a:noFill/>
                </a:ln>
                <a:gradFill>
                  <a:gsLst>
                    <a:gs pos="6849">
                      <a:prstClr val="black">
                        <a:lumMod val="75000"/>
                        <a:lumOff val="25000"/>
                      </a:prstClr>
                    </a:gs>
                    <a:gs pos="32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금융사</a:t>
            </a:r>
            <a:r>
              <a:rPr kumimoji="0" lang="en-US" altLang="ko-KR" sz="1400" b="1" i="0" u="none" strike="noStrike" kern="1200" cap="none" spc="-70" normalizeH="0" baseline="0" noProof="0" dirty="0">
                <a:ln>
                  <a:noFill/>
                </a:ln>
                <a:gradFill>
                  <a:gsLst>
                    <a:gs pos="6849">
                      <a:prstClr val="black">
                        <a:lumMod val="75000"/>
                        <a:lumOff val="25000"/>
                      </a:prstClr>
                    </a:gs>
                    <a:gs pos="32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kumimoji="0" lang="ko-KR" altLang="en-US" sz="1400" b="1" i="0" u="none" strike="noStrike" kern="1200" cap="none" spc="-70" normalizeH="0" baseline="0" noProof="0" dirty="0">
                <a:ln>
                  <a:noFill/>
                </a:ln>
                <a:gradFill>
                  <a:gsLst>
                    <a:gs pos="6849">
                      <a:prstClr val="black">
                        <a:lumMod val="75000"/>
                        <a:lumOff val="25000"/>
                      </a:prstClr>
                    </a:gs>
                    <a:gs pos="32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은행</a:t>
            </a:r>
            <a:r>
              <a:rPr kumimoji="0" lang="en-US" altLang="ko-KR" sz="1400" b="1" i="0" u="none" strike="noStrike" kern="1200" cap="none" spc="-70" normalizeH="0" baseline="0" noProof="0" dirty="0">
                <a:ln>
                  <a:noFill/>
                </a:ln>
                <a:gradFill>
                  <a:gsLst>
                    <a:gs pos="6849">
                      <a:prstClr val="black">
                        <a:lumMod val="75000"/>
                        <a:lumOff val="25000"/>
                      </a:prstClr>
                    </a:gs>
                    <a:gs pos="32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kumimoji="0" lang="en-US" altLang="ko-KR" sz="1400" b="1" i="0" u="none" strike="noStrike" kern="1200" cap="none" spc="-7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전환에 따른 </a:t>
            </a:r>
            <a:r>
              <a:rPr kumimoji="0" lang="ko-KR" altLang="en-US" sz="1200" i="0" u="none" strike="noStrike" kern="1200" cap="none" spc="-7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오프라인 점포 운영 최소화</a:t>
            </a:r>
            <a:endParaRPr kumimoji="0" lang="en-US" altLang="ko-KR" sz="1200" i="0" u="none" strike="noStrike" kern="1200" cap="none" spc="-7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신규 </a:t>
            </a:r>
            <a:r>
              <a:rPr lang="ko-KR" altLang="en-US" sz="1200" spc="-70" noProof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수익원으로서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200" spc="-70" noProof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 금융 서비스 확대 희망</a:t>
            </a:r>
            <a:endParaRPr lang="en-US" altLang="ko-KR" sz="1200" spc="-70" noProof="0" dirty="0">
              <a:solidFill>
                <a:schemeClr val="tx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endParaRPr lang="en-US" altLang="ko-KR" sz="12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44000" lvl="1">
              <a:lnSpc>
                <a:spcPct val="120000"/>
              </a:lnSpc>
              <a:spcBef>
                <a:spcPts val="100"/>
              </a:spcBef>
              <a:defRPr/>
            </a:pP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26000" marR="0" lvl="0" indent="-126000" algn="l" defTabSz="914400" rtl="0" eaLnBrk="1" fontAlgn="auto" latinLnBrk="1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70" normalizeH="0" baseline="0" noProof="0" dirty="0">
                <a:ln>
                  <a:noFill/>
                </a:ln>
                <a:gradFill>
                  <a:gsLst>
                    <a:gs pos="6849">
                      <a:prstClr val="black">
                        <a:lumMod val="75000"/>
                        <a:lumOff val="25000"/>
                      </a:prstClr>
                    </a:gs>
                    <a:gs pos="32000">
                      <a:prstClr val="black">
                        <a:lumMod val="75000"/>
                        <a:lumOff val="25000"/>
                      </a:prstClr>
                    </a:gs>
                  </a:gsLst>
                  <a:lin ang="0" scaled="0"/>
                </a:gra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재한 외국인</a:t>
            </a:r>
            <a:endParaRPr kumimoji="0" lang="en-US" altLang="ko-KR" sz="1400" b="1" i="0" u="none" strike="noStrike" kern="1200" cap="none" spc="-7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lang="ko-KR" altLang="en-US" sz="1200" spc="-7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대상 디지털 금융 서비스가 확대되고 있으나 </a:t>
            </a:r>
            <a:r>
              <a:rPr lang="ko-KR" altLang="en-US" sz="1200" spc="-7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신분 자격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인해 이용에 </a:t>
            </a:r>
            <a:r>
              <a:rPr lang="ko-KR" altLang="en-US" sz="1200" spc="-7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한계</a:t>
            </a:r>
            <a:r>
              <a:rPr lang="ko-KR" altLang="en-US" sz="12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존재</a:t>
            </a:r>
            <a:endParaRPr lang="en-US" altLang="ko-KR" sz="12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8000" lvl="1" indent="-144000">
              <a:lnSpc>
                <a:spcPct val="120000"/>
              </a:lnSpc>
              <a:spcBef>
                <a:spcPts val="100"/>
              </a:spcBef>
              <a:buFont typeface="나눔바른고딕OTF" panose="02020603020101020101" pitchFamily="18" charset="-127"/>
              <a:buChar char="–"/>
              <a:defRPr/>
            </a:pP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점포 방문을 통한 금융 서비스 이용도          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점포 수 축소 및 언어 지원 미비 </a:t>
            </a:r>
            <a:r>
              <a:rPr kumimoji="0" lang="ko-KR" altLang="en-US" sz="1200" i="0" u="none" strike="noStrike" kern="1200" cap="none" spc="-7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등으로 불편</a:t>
            </a:r>
            <a:endParaRPr kumimoji="0" lang="en-US" altLang="ko-KR" sz="1200" i="0" u="none" strike="noStrike" kern="1200" cap="none" spc="-7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폭발: 8pt 42">
            <a:extLst>
              <a:ext uri="{FF2B5EF4-FFF2-40B4-BE49-F238E27FC236}">
                <a16:creationId xmlns:a16="http://schemas.microsoft.com/office/drawing/2014/main" id="{18F3B5D3-CC48-0266-7D0C-5FF5F8995A26}"/>
              </a:ext>
            </a:extLst>
          </p:cNvPr>
          <p:cNvSpPr/>
          <p:nvPr/>
        </p:nvSpPr>
        <p:spPr>
          <a:xfrm>
            <a:off x="5791267" y="3369524"/>
            <a:ext cx="759071" cy="338451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11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 아이디어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핵심 기능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활용 공동경진대회</a:t>
            </a: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47649-6C76-DE31-3596-808EF21B010E}"/>
              </a:ext>
            </a:extLst>
          </p:cNvPr>
          <p:cNvSpPr txBox="1"/>
          <p:nvPr/>
        </p:nvSpPr>
        <p:spPr>
          <a:xfrm>
            <a:off x="411698" y="853864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금융 정보 통합 데이터 셋 구축 및 이를 활용한 오프라인 점포 최적 입지 선정과 대시보드 개발로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재한 외국인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정부의 이해관계를 모두 충족시키는 효용 제공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C61BB48-6996-987F-1AC3-F56E480713C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7629" y="2105549"/>
            <a:ext cx="1118919" cy="1015239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algn="ctr" latinLnBrk="0">
              <a:spcAft>
                <a:spcPts val="300"/>
              </a:spcAft>
            </a:pPr>
            <a:r>
              <a:rPr kumimoji="1" lang="ko-KR" altLang="en-US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세부 목표</a:t>
            </a:r>
            <a:endParaRPr kumimoji="1" lang="en-US" altLang="ko-KR" sz="13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4A2370-8EC9-5BB9-B22E-CA0B79FB72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6200000">
            <a:off x="-771089" y="4565619"/>
            <a:ext cx="3211500" cy="51406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algn="ctr" latinLnBrk="0">
              <a:spcAft>
                <a:spcPts val="300"/>
              </a:spcAft>
            </a:pPr>
            <a:r>
              <a:rPr kumimoji="1" lang="en-US" altLang="ko-KR" sz="13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Key Concept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748A9B6-758A-C76A-0B69-FC0671BB8A7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5196" y="1625604"/>
            <a:ext cx="10952664" cy="390713"/>
          </a:xfrm>
          <a:prstGeom prst="rect">
            <a:avLst/>
          </a:prstGeom>
          <a:solidFill>
            <a:srgbClr val="31296F"/>
          </a:solidFill>
          <a:ln w="19050" algn="ctr">
            <a:noFill/>
            <a:miter lim="800000"/>
            <a:headEnd/>
            <a:tailEnd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txBody>
          <a:bodyPr lIns="18000" tIns="18000" rIns="18000" bIns="18000"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재한 외국인 맞춤 금융 서비스 제공을 위한 오프라인 점포 최적 입지 선정 모델 개발 및 데이터 기반 </a:t>
            </a:r>
            <a:r>
              <a:rPr lang="ko-KR" altLang="en-US" sz="13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lang="ko-KR" altLang="en-US" sz="13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시각화 </a:t>
            </a:r>
            <a:endParaRPr lang="en-US" altLang="ko-KR" sz="13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46EA105-8019-222B-0858-B6AD0A68E5F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6200000">
            <a:off x="-166228" y="4565621"/>
            <a:ext cx="3211496" cy="5140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txBody>
          <a:bodyPr lIns="18000" tIns="18000" rIns="18000" bIns="18000" anchor="ctr"/>
          <a:lstStyle/>
          <a:p>
            <a:pPr algn="ctr">
              <a:defRPr/>
            </a:pPr>
            <a:r>
              <a:rPr lang="en-US" altLang="ko-KR" sz="13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Process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32E9F4-B738-1F3D-63E8-22CF288FACAB}"/>
              </a:ext>
            </a:extLst>
          </p:cNvPr>
          <p:cNvSpPr/>
          <p:nvPr/>
        </p:nvSpPr>
        <p:spPr>
          <a:xfrm>
            <a:off x="2608554" y="3216906"/>
            <a:ext cx="1060947" cy="7352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편리성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66EB21-DFFC-BC97-C565-CD887684D708}"/>
              </a:ext>
            </a:extLst>
          </p:cNvPr>
          <p:cNvSpPr/>
          <p:nvPr/>
        </p:nvSpPr>
        <p:spPr>
          <a:xfrm>
            <a:off x="2608554" y="4021695"/>
            <a:ext cx="1060947" cy="15660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다양성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EDD99B-DFF2-D373-067A-72975138545A}"/>
              </a:ext>
            </a:extLst>
          </p:cNvPr>
          <p:cNvSpPr/>
          <p:nvPr/>
        </p:nvSpPr>
        <p:spPr>
          <a:xfrm rot="16200000">
            <a:off x="1109233" y="4169470"/>
            <a:ext cx="2377723" cy="4725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서비스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9C39DC-1A28-F4B6-EF80-7B192A9AA6AE}"/>
              </a:ext>
            </a:extLst>
          </p:cNvPr>
          <p:cNvSpPr/>
          <p:nvPr/>
        </p:nvSpPr>
        <p:spPr>
          <a:xfrm rot="16200000">
            <a:off x="1916125" y="5802960"/>
            <a:ext cx="763941" cy="4725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보안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9099E5-515D-CE8D-D412-6EB1F1600072}"/>
              </a:ext>
            </a:extLst>
          </p:cNvPr>
          <p:cNvSpPr/>
          <p:nvPr/>
        </p:nvSpPr>
        <p:spPr>
          <a:xfrm>
            <a:off x="2608554" y="5657287"/>
            <a:ext cx="1060947" cy="7711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안전성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E71F4E-9D18-DCAC-E232-5231CB94A68B}"/>
              </a:ext>
            </a:extLst>
          </p:cNvPr>
          <p:cNvSpPr/>
          <p:nvPr/>
        </p:nvSpPr>
        <p:spPr>
          <a:xfrm>
            <a:off x="3728993" y="3216906"/>
            <a:ext cx="2488633" cy="73528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오프라인 점포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접근성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확대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국적 분포 고려 맞춤 언어 지원 서비스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540CD8-12D3-0C6D-897E-3D262C44C191}"/>
              </a:ext>
            </a:extLst>
          </p:cNvPr>
          <p:cNvSpPr/>
          <p:nvPr/>
        </p:nvSpPr>
        <p:spPr>
          <a:xfrm>
            <a:off x="3728993" y="4021695"/>
            <a:ext cx="2488633" cy="15660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국적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 목적 등으로 국내 기준과 차별화 된 고객 세분화 기준을 활용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 밀도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출신 국적 분포를 고려한 지역 맞춤형 외국인 전담 센터 운영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간편 금융뿐만 아니라 일반 금융 및 자산관리 서비스 제공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1C95F-3A53-0A71-2A23-51F7596EA91E}"/>
              </a:ext>
            </a:extLst>
          </p:cNvPr>
          <p:cNvSpPr/>
          <p:nvPr/>
        </p:nvSpPr>
        <p:spPr>
          <a:xfrm>
            <a:off x="3728993" y="5657287"/>
            <a:ext cx="2488633" cy="77111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제도권 금융 서비스 이용을 통한 고금리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고위험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대출 서비스 등으로부터 보호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대면 서비스 확대를 통한 신분 보장 용이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70A55748-D0AE-0DAE-C966-749958F6B26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6200000">
            <a:off x="5426999" y="4565619"/>
            <a:ext cx="3211497" cy="5140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txBody>
          <a:bodyPr lIns="18000" tIns="18000" rIns="18000" bIns="18000" anchor="ctr"/>
          <a:lstStyle/>
          <a:p>
            <a:pPr algn="ctr">
              <a:defRPr/>
            </a:pPr>
            <a:r>
              <a:rPr lang="en-US" altLang="ko-KR" sz="13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Output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5807D7-5696-810C-4898-63DC88168134}"/>
              </a:ext>
            </a:extLst>
          </p:cNvPr>
          <p:cNvSpPr/>
          <p:nvPr/>
        </p:nvSpPr>
        <p:spPr>
          <a:xfrm>
            <a:off x="7373184" y="5405489"/>
            <a:ext cx="1575843" cy="102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정부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139BD8-D0C2-F5CE-AD99-02E5356A2F2A}"/>
              </a:ext>
            </a:extLst>
          </p:cNvPr>
          <p:cNvSpPr/>
          <p:nvPr/>
        </p:nvSpPr>
        <p:spPr>
          <a:xfrm>
            <a:off x="9032432" y="3216905"/>
            <a:ext cx="2485426" cy="103599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고객 확대 및 충성도 확보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점포 효율성 증대 및 데이터 기반 운영 최적화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 정보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개발로 다양한 맞춤형 상품 및 서비스 설계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E353B5-440C-8374-B9C4-023C6F5C7740}"/>
              </a:ext>
            </a:extLst>
          </p:cNvPr>
          <p:cNvSpPr/>
          <p:nvPr/>
        </p:nvSpPr>
        <p:spPr>
          <a:xfrm>
            <a:off x="9032432" y="5405439"/>
            <a:ext cx="2485426" cy="102296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외국인의 금융 소외문제 해결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다문화 사회를 위한 금융 포용 확대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근로자 유입 촉진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FA921F-0CAE-9799-620F-41B90777DD31}"/>
              </a:ext>
            </a:extLst>
          </p:cNvPr>
          <p:cNvSpPr/>
          <p:nvPr/>
        </p:nvSpPr>
        <p:spPr>
          <a:xfrm>
            <a:off x="9032432" y="4337371"/>
            <a:ext cx="2485426" cy="98359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제도권 금융 서비스 이용 확산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사기로부터의 위험 완화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42902A0-07D7-6832-F045-C8849A779336}"/>
              </a:ext>
            </a:extLst>
          </p:cNvPr>
          <p:cNvSpPr/>
          <p:nvPr/>
        </p:nvSpPr>
        <p:spPr>
          <a:xfrm>
            <a:off x="2061796" y="2130003"/>
            <a:ext cx="9456061" cy="99078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171450" indent="-1714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외국인의 금융 서비스 이용 편리성 개선 및 다양성 강화</a:t>
            </a:r>
            <a:endParaRPr kumimoji="1" lang="en-US" altLang="ko-KR" sz="12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고객 유입 확대로 </a:t>
            </a:r>
            <a:r>
              <a:rPr kumimoji="1" lang="ko-KR" altLang="en-US" sz="12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금융사</a:t>
            </a:r>
            <a:r>
              <a:rPr kumimoji="1"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수익성 개선</a:t>
            </a:r>
            <a:endParaRPr kumimoji="1" lang="en-US" altLang="ko-KR" sz="12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서비스 취약 계층인 외국인에게로까지 금융 포용 확대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CF839B-486D-1759-52A2-B1413D9FF387}"/>
              </a:ext>
            </a:extLst>
          </p:cNvPr>
          <p:cNvSpPr txBox="1"/>
          <p:nvPr/>
        </p:nvSpPr>
        <p:spPr>
          <a:xfrm>
            <a:off x="6736225" y="2367090"/>
            <a:ext cx="4675349" cy="469359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>
            <a:defPPr>
              <a:defRPr lang="ko-KR"/>
            </a:defPPr>
            <a:lvl1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  <a:defRPr kumimoji="1" sz="1100">
                <a:solidFill>
                  <a:schemeClr val="tx1"/>
                </a:solidFill>
                <a:latin typeface="Poppins" panose="00000500000000000000" pitchFamily="2" charset="0"/>
                <a:ea typeface="나눔바른고딕OTF" panose="02020603020101020101" pitchFamily="18" charset="-127"/>
                <a:cs typeface="Poppins" panose="00000500000000000000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수요 대비 오프라인 점포 최적 공급 및 데이터 기반 맞춤형 오프라인 서비스 구성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외국인의 특성을 반영한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제공으로 금융상품 개발에 기여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F10D0-65B2-2723-2EAA-FFD41D77FC95}"/>
              </a:ext>
            </a:extLst>
          </p:cNvPr>
          <p:cNvSpPr/>
          <p:nvPr/>
        </p:nvSpPr>
        <p:spPr>
          <a:xfrm>
            <a:off x="7373184" y="4337420"/>
            <a:ext cx="1575843" cy="983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재한 외국인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25D002-BF60-B3B7-A39B-36D07C6BB88C}"/>
              </a:ext>
            </a:extLst>
          </p:cNvPr>
          <p:cNvSpPr/>
          <p:nvPr/>
        </p:nvSpPr>
        <p:spPr>
          <a:xfrm>
            <a:off x="7373184" y="3216905"/>
            <a:ext cx="1575843" cy="10359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76200" dist="254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/>
            <a:r>
              <a:rPr kumimoji="1" lang="ko-KR" altLang="en-US" sz="110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금융사</a:t>
            </a:r>
            <a:endParaRPr kumimoji="1" lang="en-US" altLang="ko-KR" sz="11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82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 아이디어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특장점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47649-6C76-DE31-3596-808EF21B010E}"/>
              </a:ext>
            </a:extLst>
          </p:cNvPr>
          <p:cNvSpPr txBox="1"/>
          <p:nvPr/>
        </p:nvSpPr>
        <p:spPr>
          <a:xfrm>
            <a:off x="500367" y="814065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기반 오프라인 점포 및 시각화 대시보드 활용으로 서비스 운영 효율화 달성과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고객을 대상으로 한 신규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수익원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창출 및 금융 서비스 이용 촉진</a:t>
            </a: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5E7CDD4-B674-8894-6604-C95D136A3E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4774" y="1624441"/>
            <a:ext cx="4677305" cy="32937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9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2"/>
              </a:spcAft>
              <a:buClrTx/>
              <a:buSzPct val="100000"/>
              <a:buFontTx/>
              <a:buNone/>
              <a:tabLst>
                <a:tab pos="4942550" algn="r"/>
              </a:tabLst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Poppins" panose="00000500000000000000" pitchFamily="2" charset="0"/>
                <a:ea typeface="맑은 고딕" panose="020B0503020000020004" pitchFamily="50" charset="-127"/>
                <a:cs typeface="Poppins" panose="00000500000000000000" pitchFamily="2" charset="0"/>
              </a:rPr>
              <a:t>AS - IS</a:t>
            </a:r>
            <a:endParaRPr lang="ko-KR" altLang="en-US" sz="1400" b="1" dirty="0">
              <a:solidFill>
                <a:prstClr val="white"/>
              </a:solidFill>
              <a:latin typeface="Poppins" panose="00000500000000000000" pitchFamily="2" charset="0"/>
              <a:ea typeface="맑은 고딕" panose="020B0503020000020004" pitchFamily="50" charset="-127"/>
              <a:cs typeface="Poppins" panose="00000500000000000000" pitchFamily="2" charset="0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8D5E5B05-288E-584B-7172-2058108B36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4659" y="1624441"/>
            <a:ext cx="315974" cy="329377"/>
          </a:xfrm>
          <a:prstGeom prst="chevron">
            <a:avLst>
              <a:gd name="adj" fmla="val 51767"/>
            </a:avLst>
          </a:prstGeom>
          <a:solidFill>
            <a:schemeClr val="accent5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29544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+mn-ea"/>
              <a:cs typeface="Arial" charset="0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66D6F452-134A-934F-6589-712F573E934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432091" y="1633908"/>
            <a:ext cx="315974" cy="329377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algn="ctr" defTabSz="898646" latinLnBrk="0">
              <a:spcAft>
                <a:spcPts val="982"/>
              </a:spcAft>
              <a:buSzPct val="100000"/>
              <a:tabLst>
                <a:tab pos="4942550" algn="r"/>
              </a:tabLst>
            </a:pPr>
            <a:endParaRPr lang="en-US" altLang="ko-KR" sz="1300" b="1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8E573EB-EE3E-3A08-A8F2-76E419E301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0645" y="1624441"/>
            <a:ext cx="315974" cy="329377"/>
          </a:xfrm>
          <a:prstGeom prst="chevron">
            <a:avLst>
              <a:gd name="adj" fmla="val 51767"/>
            </a:avLst>
          </a:prstGeom>
          <a:solidFill>
            <a:schemeClr val="accent5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29544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+mn-ea"/>
              <a:cs typeface="Arial" charset="0"/>
            </a:endParaRP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32378326-C083-D081-1F6E-333C877571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68077" y="1633908"/>
            <a:ext cx="5588356" cy="329377"/>
          </a:xfrm>
          <a:prstGeom prst="chevron">
            <a:avLst/>
          </a:prstGeom>
          <a:solidFill>
            <a:srgbClr val="7455AB"/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9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2"/>
              </a:spcAft>
              <a:buClrTx/>
              <a:buSzPct val="100000"/>
              <a:buFontTx/>
              <a:buNone/>
              <a:tabLst>
                <a:tab pos="4942550" algn="r"/>
              </a:tabLst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맑은 고딕" panose="020B0503020000020004" pitchFamily="50" charset="-127"/>
                <a:cs typeface="Poppins" panose="00000500000000000000" pitchFamily="2" charset="0"/>
              </a:rPr>
              <a:t>TO - BE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맑은 고딕" panose="020B0503020000020004" pitchFamily="50" charset="-127"/>
              <a:cs typeface="Poppins" panose="00000500000000000000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8C8924-ACB8-DE71-3ED1-DDBD63DA0D12}"/>
              </a:ext>
            </a:extLst>
          </p:cNvPr>
          <p:cNvSpPr/>
          <p:nvPr/>
        </p:nvSpPr>
        <p:spPr>
          <a:xfrm>
            <a:off x="534775" y="2429248"/>
            <a:ext cx="4946802" cy="75715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" dist="254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내국인 중심의 디지털 </a:t>
            </a:r>
            <a:r>
              <a:rPr kumimoji="1" lang="ko-KR" altLang="en-US" sz="11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</a:t>
            </a: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확산에 따른 무분별한 오프라인 점포 최소화</a:t>
            </a:r>
            <a:endParaRPr kumimoji="1" lang="en-US" altLang="ko-KR" sz="11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데이터 확보 미흡으로 맞춤형 금융 상품 개발 및 서비스 제공 한계</a:t>
            </a:r>
            <a:endParaRPr kumimoji="1" lang="en-US" altLang="ko-KR" sz="11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어렵고 편리하지 못한 서비스 제공으로 외국인 금융 서비스 이용 저조 </a:t>
            </a:r>
            <a:endParaRPr kumimoji="1" lang="en-US" altLang="ko-KR" sz="11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78E2DD6-D750-AC9E-7A5A-F070F2ED5CE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>
            <a:off x="-795602" y="4674424"/>
            <a:ext cx="3211493" cy="5507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txBody>
          <a:bodyPr lIns="18000" tIns="18000" rIns="18000" bIns="18000" anchor="ctr"/>
          <a:lstStyle/>
          <a:p>
            <a:pPr algn="ctr">
              <a:spcAft>
                <a:spcPts val="600"/>
              </a:spcAft>
              <a:defRPr/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Pain Point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33C28B-1E6A-A5B0-C30E-DB9D0784BCB8}"/>
              </a:ext>
            </a:extLst>
          </p:cNvPr>
          <p:cNvSpPr/>
          <p:nvPr/>
        </p:nvSpPr>
        <p:spPr>
          <a:xfrm>
            <a:off x="1181813" y="3344049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난해함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5D26AC-62A5-7870-3A89-5DE303BEF066}"/>
              </a:ext>
            </a:extLst>
          </p:cNvPr>
          <p:cNvSpPr/>
          <p:nvPr/>
        </p:nvSpPr>
        <p:spPr>
          <a:xfrm>
            <a:off x="1175418" y="4439473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불편함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0B25BB-4FC4-97E5-7455-8BAB834D9E3E}"/>
              </a:ext>
            </a:extLst>
          </p:cNvPr>
          <p:cNvSpPr/>
          <p:nvPr/>
        </p:nvSpPr>
        <p:spPr>
          <a:xfrm>
            <a:off x="1175418" y="5534898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위험함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1BFAC2-D06E-991A-20A6-7C5A3545DD37}"/>
              </a:ext>
            </a:extLst>
          </p:cNvPr>
          <p:cNvSpPr/>
          <p:nvPr/>
        </p:nvSpPr>
        <p:spPr>
          <a:xfrm>
            <a:off x="2553097" y="3344049"/>
            <a:ext cx="2924050" cy="1018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이해하기 어려운 안내 및 지시사항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어려운 용어와 화면구성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복잡한 인증 절차와 난해한 기능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D1142B-471F-C0A1-F766-BE586940081C}"/>
              </a:ext>
            </a:extLst>
          </p:cNvPr>
          <p:cNvSpPr/>
          <p:nvPr/>
        </p:nvSpPr>
        <p:spPr>
          <a:xfrm>
            <a:off x="2546704" y="4437625"/>
            <a:ext cx="2924050" cy="10206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찾아가기 어려운 은행 지점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서비스 이용 미숙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난해한 내용에 대한 질의응답 불가</a:t>
            </a:r>
            <a:endParaRPr kumimoji="1" lang="en-US" altLang="ko-KR" sz="11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317B7-5899-F15C-BC31-2B02EDB2AC83}"/>
              </a:ext>
            </a:extLst>
          </p:cNvPr>
          <p:cNvSpPr/>
          <p:nvPr/>
        </p:nvSpPr>
        <p:spPr>
          <a:xfrm>
            <a:off x="2546704" y="5534898"/>
            <a:ext cx="2924050" cy="10206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오해 및 실수로 인한 금전적 손실 우려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비제도권 금융 서비스 이용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고객의 신상을 명확하게 보장하기 어려움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C801FCF4-3D00-AD84-E342-AA8A122934D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4774" y="2065284"/>
            <a:ext cx="4953195" cy="288000"/>
          </a:xfrm>
          <a:prstGeom prst="rect">
            <a:avLst/>
          </a:prstGeom>
          <a:solidFill>
            <a:srgbClr val="31296F"/>
          </a:solidFill>
          <a:ln w="19050" algn="ctr">
            <a:noFill/>
            <a:miter lim="800000"/>
            <a:headEnd/>
            <a:tailEnd/>
          </a:ln>
        </p:spPr>
        <p:txBody>
          <a:bodyPr lIns="18000" tIns="18000" rIns="18000" bIns="18000"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내국인 중심의 금융 서비스</a:t>
            </a:r>
            <a:endParaRPr lang="en-US" altLang="ko-KR" sz="13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86D736-8F61-41AA-1302-61CEF65D6457}"/>
              </a:ext>
            </a:extLst>
          </p:cNvPr>
          <p:cNvSpPr/>
          <p:nvPr/>
        </p:nvSpPr>
        <p:spPr>
          <a:xfrm>
            <a:off x="5892789" y="2429248"/>
            <a:ext cx="5663642" cy="75715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76200" dist="254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데이터에 기반한 외국인 금융 실태 현황 파악 및 정보 제공</a:t>
            </a:r>
          </a:p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효용성 높은 은행 지점 및 외국인 특화점포 활용 극대화 방안 제시</a:t>
            </a:r>
            <a:endParaRPr kumimoji="1" lang="en-US" altLang="ko-KR" sz="11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대상 다양한 금융 상품</a:t>
            </a:r>
            <a:r>
              <a:rPr kumimoji="1" lang="en-US" altLang="ko-KR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1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개발 및 이용 촉진</a:t>
            </a:r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EA0415A4-BAD1-8BBB-7997-CF358EA7726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92789" y="2065284"/>
            <a:ext cx="5663642" cy="287022"/>
          </a:xfrm>
          <a:prstGeom prst="rect">
            <a:avLst/>
          </a:prstGeom>
          <a:solidFill>
            <a:srgbClr val="31296F"/>
          </a:solidFill>
          <a:ln w="19050" algn="ctr">
            <a:noFill/>
            <a:miter lim="800000"/>
            <a:headEnd/>
            <a:tailEnd/>
          </a:ln>
        </p:spPr>
        <p:txBody>
          <a:bodyPr lIns="18000" tIns="18000" rIns="18000" bIns="18000" anchor="ctr"/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기반 재한 외국인 포용 금융 서비스</a:t>
            </a:r>
            <a:endParaRPr lang="en-US" altLang="ko-KR" sz="13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AF3A3D9E-6151-E46F-8D6B-FEC76920E91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6200000">
            <a:off x="4571146" y="4674420"/>
            <a:ext cx="3211493" cy="5507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9050" algn="ctr">
            <a:noFill/>
            <a:miter lim="800000"/>
            <a:headEnd/>
            <a:tailEnd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txBody>
          <a:bodyPr lIns="18000" tIns="18000" rIns="18000" bIns="18000" anchor="ctr"/>
          <a:lstStyle/>
          <a:p>
            <a:pPr algn="ctr">
              <a:spcAft>
                <a:spcPts val="600"/>
              </a:spcAft>
              <a:defRPr/>
            </a:pPr>
            <a:r>
              <a:rPr lang="en-US" altLang="ko-KR" sz="13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Outcome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5E8557-E92A-B663-34DA-D723494B9707}"/>
              </a:ext>
            </a:extLst>
          </p:cNvPr>
          <p:cNvSpPr/>
          <p:nvPr/>
        </p:nvSpPr>
        <p:spPr>
          <a:xfrm>
            <a:off x="6529511" y="3344044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용이함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6AEF71-18FB-80BB-7616-D33AB7AB3BBD}"/>
              </a:ext>
            </a:extLst>
          </p:cNvPr>
          <p:cNvSpPr/>
          <p:nvPr/>
        </p:nvSpPr>
        <p:spPr>
          <a:xfrm>
            <a:off x="6523117" y="4437625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편리함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B77BE-F90C-231F-95C0-0EC41F6E9178}"/>
              </a:ext>
            </a:extLst>
          </p:cNvPr>
          <p:cNvSpPr/>
          <p:nvPr/>
        </p:nvSpPr>
        <p:spPr>
          <a:xfrm>
            <a:off x="6523117" y="5534898"/>
            <a:ext cx="1285809" cy="1018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latinLnBrk="0">
              <a:spcAft>
                <a:spcPts val="600"/>
              </a:spcAft>
            </a:pPr>
            <a:r>
              <a:rPr kumimoji="1" lang="ko-KR" altLang="en-US" sz="1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안전함</a:t>
            </a:r>
            <a:endParaRPr kumimoji="1" lang="en-US" altLang="ko-KR" sz="12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782BD6-C969-D73C-E52A-60367EC20377}"/>
              </a:ext>
            </a:extLst>
          </p:cNvPr>
          <p:cNvSpPr/>
          <p:nvPr/>
        </p:nvSpPr>
        <p:spPr>
          <a:xfrm>
            <a:off x="7909143" y="3344045"/>
            <a:ext cx="3647287" cy="1018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거래의 용이성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언어 문제의 해결 등에 초점을 맞춘 상품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수혜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기반 고객의 특성과 금융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니즈를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정확하게 분석하여 내국인과 차별화된 접근법을 찾고 이를 통해 국내 금융 거래에 쉽게 적응할 수 있도록 지원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545836-6D0A-13D9-C92C-41BE3069B5EB}"/>
              </a:ext>
            </a:extLst>
          </p:cNvPr>
          <p:cNvSpPr/>
          <p:nvPr/>
        </p:nvSpPr>
        <p:spPr>
          <a:xfrm>
            <a:off x="7902751" y="4437475"/>
            <a:ext cx="3653680" cy="1018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거주지에서 쉽게 방문할 수 있는 오프라인 점포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점포를 이용 확대를 통한 까다로운 인증 절차가       요구되는 디지털 뱅킹 이용 최소화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대시보드를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통한 고객 금융정보 간편 조회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C10D20-68F6-B79E-2F99-31C0151A549E}"/>
              </a:ext>
            </a:extLst>
          </p:cNvPr>
          <p:cNvSpPr/>
          <p:nvPr/>
        </p:nvSpPr>
        <p:spPr>
          <a:xfrm>
            <a:off x="7902751" y="5530905"/>
            <a:ext cx="3653680" cy="1018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dist="25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rIns="0" rtlCol="0" anchor="ctr"/>
          <a:lstStyle/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제도권 금융 서비스 이용 확대에 따른 불법 및 법으로 보호되지 못하는 금융 서비스 이용 최소화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72000" indent="-72000" latinLnBrk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kumimoji="1" lang="en-US" altLang="ko-KR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kumimoji="1" lang="ko-KR" altLang="en-US" sz="1100" spc="-7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대면 상담을 통한 고객 신상정보 파악 및 이에 따른 판매 금융상품 및 서비스 부실 최소화 </a:t>
            </a:r>
            <a:endParaRPr kumimoji="1" lang="en-US" altLang="ko-KR" sz="1100" spc="-7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3" name="폭발: 8pt 42">
            <a:extLst>
              <a:ext uri="{FF2B5EF4-FFF2-40B4-BE49-F238E27FC236}">
                <a16:creationId xmlns:a16="http://schemas.microsoft.com/office/drawing/2014/main" id="{18F3B5D3-CC48-0266-7D0C-5FF5F8995A26}"/>
              </a:ext>
            </a:extLst>
          </p:cNvPr>
          <p:cNvSpPr/>
          <p:nvPr/>
        </p:nvSpPr>
        <p:spPr>
          <a:xfrm>
            <a:off x="5058493" y="3658997"/>
            <a:ext cx="650825" cy="338451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폭발: 8pt 43">
            <a:extLst>
              <a:ext uri="{FF2B5EF4-FFF2-40B4-BE49-F238E27FC236}">
                <a16:creationId xmlns:a16="http://schemas.microsoft.com/office/drawing/2014/main" id="{0E153EF0-C009-ED7B-0252-84D59EC6B277}"/>
              </a:ext>
            </a:extLst>
          </p:cNvPr>
          <p:cNvSpPr/>
          <p:nvPr/>
        </p:nvSpPr>
        <p:spPr>
          <a:xfrm>
            <a:off x="5058493" y="4780565"/>
            <a:ext cx="650825" cy="338451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폭발: 8pt 44">
            <a:extLst>
              <a:ext uri="{FF2B5EF4-FFF2-40B4-BE49-F238E27FC236}">
                <a16:creationId xmlns:a16="http://schemas.microsoft.com/office/drawing/2014/main" id="{2967214B-A2D0-001A-44E7-47E42B45E906}"/>
              </a:ext>
            </a:extLst>
          </p:cNvPr>
          <p:cNvSpPr/>
          <p:nvPr/>
        </p:nvSpPr>
        <p:spPr>
          <a:xfrm>
            <a:off x="5045469" y="5902134"/>
            <a:ext cx="650825" cy="338451"/>
          </a:xfrm>
          <a:prstGeom prst="irregularSeal1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18E56C0-BF14-4BF3-A810-77421EFB52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2885" y="1624440"/>
            <a:ext cx="4677305" cy="329377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9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2"/>
              </a:spcAft>
              <a:buClrTx/>
              <a:buSzPct val="100000"/>
              <a:buFontTx/>
              <a:buNone/>
              <a:tabLst>
                <a:tab pos="4942550" algn="r"/>
              </a:tabLst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Poppins" panose="00000500000000000000" pitchFamily="2" charset="0"/>
                <a:ea typeface="맑은 고딕" panose="020B0503020000020004" pitchFamily="50" charset="-127"/>
                <a:cs typeface="Poppins" panose="00000500000000000000" pitchFamily="2" charset="0"/>
              </a:rPr>
              <a:t>AS - IS</a:t>
            </a:r>
            <a:endParaRPr lang="ko-KR" altLang="en-US" sz="1400" b="1" dirty="0">
              <a:solidFill>
                <a:prstClr val="white"/>
              </a:solidFill>
              <a:latin typeface="Poppins" panose="00000500000000000000" pitchFamily="2" charset="0"/>
              <a:ea typeface="맑은 고딕" panose="020B0503020000020004" pitchFamily="50" charset="-127"/>
              <a:cs typeface="Poppins" panose="00000500000000000000" pitchFamily="2" charset="0"/>
            </a:endParaRPr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99EBC969-E71E-49E8-A6B5-14A4095C85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2770" y="1624440"/>
            <a:ext cx="315974" cy="329377"/>
          </a:xfrm>
          <a:prstGeom prst="chevron">
            <a:avLst>
              <a:gd name="adj" fmla="val 51767"/>
            </a:avLst>
          </a:prstGeom>
          <a:solidFill>
            <a:schemeClr val="accent5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29544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+mn-ea"/>
              <a:cs typeface="Arial" charset="0"/>
            </a:endParaRPr>
          </a:p>
        </p:txBody>
      </p:sp>
      <p:sp>
        <p:nvSpPr>
          <p:cNvPr id="48" name="AutoShape 3">
            <a:extLst>
              <a:ext uri="{FF2B5EF4-FFF2-40B4-BE49-F238E27FC236}">
                <a16:creationId xmlns:a16="http://schemas.microsoft.com/office/drawing/2014/main" id="{789C2051-EB54-41CE-88C9-1DC1E1058B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0645" y="1624440"/>
            <a:ext cx="315974" cy="329377"/>
          </a:xfrm>
          <a:prstGeom prst="chevron">
            <a:avLst>
              <a:gd name="adj" fmla="val 51767"/>
            </a:avLst>
          </a:prstGeom>
          <a:solidFill>
            <a:srgbClr val="7455AB"/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29544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+mn-ea"/>
              <a:cs typeface="Arial" charset="0"/>
            </a:endParaRPr>
          </a:p>
        </p:txBody>
      </p:sp>
      <p:sp>
        <p:nvSpPr>
          <p:cNvPr id="49" name="AutoShape 3">
            <a:extLst>
              <a:ext uri="{FF2B5EF4-FFF2-40B4-BE49-F238E27FC236}">
                <a16:creationId xmlns:a16="http://schemas.microsoft.com/office/drawing/2014/main" id="{AF3FAAE6-8E21-451B-B716-65E20FD491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2885" y="1624439"/>
            <a:ext cx="4677305" cy="329377"/>
          </a:xfrm>
          <a:prstGeom prst="homePlate">
            <a:avLst/>
          </a:prstGeom>
          <a:solidFill>
            <a:srgbClr val="7455AB"/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986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82"/>
              </a:spcAft>
              <a:buClrTx/>
              <a:buSzPct val="100000"/>
              <a:buFontTx/>
              <a:buNone/>
              <a:tabLst>
                <a:tab pos="4942550" algn="r"/>
              </a:tabLst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Poppins" panose="00000500000000000000" pitchFamily="2" charset="0"/>
                <a:ea typeface="맑은 고딕" panose="020B0503020000020004" pitchFamily="50" charset="-127"/>
                <a:cs typeface="Poppins" panose="00000500000000000000" pitchFamily="2" charset="0"/>
              </a:rPr>
              <a:t>AS - IS</a:t>
            </a:r>
            <a:endParaRPr lang="ko-KR" altLang="en-US" sz="1400" b="1" dirty="0">
              <a:solidFill>
                <a:prstClr val="white"/>
              </a:solidFill>
              <a:latin typeface="Poppins" panose="00000500000000000000" pitchFamily="2" charset="0"/>
              <a:ea typeface="맑은 고딕" panose="020B0503020000020004" pitchFamily="50" charset="-127"/>
              <a:cs typeface="Poppins" panose="00000500000000000000" pitchFamily="2" charset="0"/>
            </a:endParaRPr>
          </a:p>
        </p:txBody>
      </p:sp>
      <p:sp>
        <p:nvSpPr>
          <p:cNvPr id="50" name="AutoShape 3">
            <a:extLst>
              <a:ext uri="{FF2B5EF4-FFF2-40B4-BE49-F238E27FC236}">
                <a16:creationId xmlns:a16="http://schemas.microsoft.com/office/drawing/2014/main" id="{43ACC89C-EC48-4212-A810-422D6EEB81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72770" y="1624439"/>
            <a:ext cx="315974" cy="329377"/>
          </a:xfrm>
          <a:prstGeom prst="chevron">
            <a:avLst>
              <a:gd name="adj" fmla="val 51767"/>
            </a:avLst>
          </a:prstGeom>
          <a:solidFill>
            <a:srgbClr val="7455AB"/>
          </a:solidFill>
          <a:ln w="12700" cap="rnd" algn="ctr">
            <a:noFill/>
            <a:miter lim="800000"/>
            <a:headEnd/>
            <a:tailEnd/>
          </a:ln>
        </p:spPr>
        <p:txBody>
          <a:bodyPr lIns="0" rIns="0" anchor="ctr" anchorCtr="1"/>
          <a:lstStyle/>
          <a:p>
            <a:pPr marL="0" marR="0" lvl="0" indent="0" algn="ctr" defTabSz="829544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4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활용데이터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D5AEDA2-9D08-77A8-2E05-3356F1CF8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75466"/>
              </p:ext>
            </p:extLst>
          </p:nvPr>
        </p:nvGraphicFramePr>
        <p:xfrm>
          <a:off x="608873" y="930659"/>
          <a:ext cx="10996613" cy="5486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5455">
                  <a:extLst>
                    <a:ext uri="{9D8B030D-6E8A-4147-A177-3AD203B41FA5}">
                      <a16:colId xmlns:a16="http://schemas.microsoft.com/office/drawing/2014/main" val="3382316154"/>
                    </a:ext>
                  </a:extLst>
                </a:gridCol>
                <a:gridCol w="2421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49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유</a:t>
                      </a:r>
                      <a:r>
                        <a:rPr lang="ko-KR"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형</a:t>
                      </a:r>
                      <a:endParaRPr lang="ko-KR" altLang="en-US" sz="1400" b="0" i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</a:t>
                      </a:r>
                      <a:r>
                        <a:rPr lang="en-US"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명</a:t>
                      </a:r>
                      <a:endParaRPr lang="ko-KR" altLang="en-US" sz="1400" b="0" i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상세정보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</a:t>
                      </a:r>
                      <a:r>
                        <a:rPr lang="ko-KR" sz="1400" b="0" i="0" kern="120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처</a:t>
                      </a:r>
                      <a:endParaRPr lang="ko-KR" altLang="en-US" sz="1400" b="0" i="0" kern="12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기초 지도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행정구역시군구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경계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법정동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시군구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경계도면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국가공간정보포</a:t>
                      </a:r>
                      <a:r>
                        <a:rPr lang="ko-KR"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털</a:t>
                      </a:r>
                      <a:endParaRPr lang="ko-KR" altLang="en-US" sz="1300" b="0" i="0" kern="120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925">
                <a:tc rowSpan="3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후보 구 선정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서울시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생활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인구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현황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행정동 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총생활인구수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연령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성별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 열린 데이터 광장</a:t>
                      </a:r>
                      <a:endParaRPr lang="ko-KR" altLang="en-US" sz="1300" b="0" i="0" kern="120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03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서울시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소비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현황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업종별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국적별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시군구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월 카드결제 추정금액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시점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문화 빅데이터 플랫폼</a:t>
                      </a:r>
                      <a:endParaRPr lang="ko-KR" altLang="en-US" sz="1300" b="0" i="0" kern="120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151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전국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시군구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단위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소득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구간대별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주민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비율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시군구코드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소득구간별 주민비율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문화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빅데이터</a:t>
                      </a: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플랫폼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471">
                <a:tc rowSpan="2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후</a:t>
                      </a: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 동 및 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최적입지 선정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서울시 </a:t>
                      </a: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글로</a:t>
                      </a: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벌부동산중개사무소 현황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부동산종합정보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개별공시지가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주택공시가격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</a:p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실거래가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위치정보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r>
                        <a:rPr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</a:t>
                      </a:r>
                      <a:r>
                        <a:rPr lang="ko-KR" sz="1300" b="0" i="0" kern="12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울 부동산정보광장</a:t>
                      </a:r>
                      <a:endParaRPr lang="ko-KR" altLang="en-US" sz="1300" b="0" i="0" kern="120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69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장기체류 외국인 유동인구 정보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(LGU+)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행정동 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요일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시간대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성별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연령대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보행인구수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Cell-</a:t>
                      </a:r>
                      <a:r>
                        <a:rPr lang="en-US" altLang="ko-KR" sz="1300" kern="1200" dirty="0" err="1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center_X</a:t>
                      </a:r>
                      <a:r>
                        <a:rPr lang="en-US" altLang="ko-KR" sz="130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en-US" altLang="ko-KR" sz="1300" kern="1200" dirty="0" err="1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Cell_center_Y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effectLst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K-DATA 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데이터안심구역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471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</a:t>
                      </a:r>
                      <a:r>
                        <a:rPr 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구 별 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 분포 파악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서울시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등록외국인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현황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(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국적별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/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구별</a:t>
                      </a:r>
                      <a:r>
                        <a:rPr sz="1300" b="0" i="0" kern="1200" spc="-3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 </a:t>
                      </a:r>
                      <a:r>
                        <a:rPr sz="1300" b="0" i="0" kern="1200" spc="-3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통계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자치구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인구수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국적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열린데이터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광장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789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직종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피쳐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(Feature)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생성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effectLst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지역별 업종별 외국인근로자 현황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사업장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시도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외국인근로인원수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업종코드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EIS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고용행정통계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366979"/>
                  </a:ext>
                </a:extLst>
              </a:tr>
              <a:tr h="653589">
                <a:tc rowSpan="3"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금융정보 </a:t>
                      </a:r>
                      <a:endParaRPr lang="en-US" altLang="ko-KR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피쳐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(Feature)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생성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자동차 관련정보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(KCB)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행정동 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성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연령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직업군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추정연소득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보유차량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</a:p>
                    <a:p>
                      <a:pPr marL="0" lvl="1" indent="0" latinLnBrk="0">
                        <a:buFontTx/>
                        <a:buNone/>
                      </a:pP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평균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주택보유건수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(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평균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자동차 대출 약정금액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K-DATA 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데이터안심구역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상호제공 대회용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ko-KR" altLang="en-US" sz="1300" b="0" i="0" kern="1200" dirty="0">
                        <a:solidFill>
                          <a:srgbClr val="FF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836343"/>
                  </a:ext>
                </a:extLst>
              </a:tr>
              <a:tr h="653589">
                <a:tc vMerge="1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부동산 관련 정보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(KCB)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행정동 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평균연소득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총대출건수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총대출잔액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</a:p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연체금액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평균연체건수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평균연체일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K-DATA 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데이터안심구역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상호제공 대회용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ko-KR" altLang="en-US" sz="1300" b="0" i="0" kern="1200" dirty="0">
                        <a:solidFill>
                          <a:srgbClr val="FF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925523"/>
                  </a:ext>
                </a:extLst>
              </a:tr>
              <a:tr h="653589">
                <a:tc vMerge="1"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전국 직업분류별 평균소득 현황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0">
                        <a:buFontTx/>
                        <a:buNone/>
                      </a:pP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행정동 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성별구분코드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연령구분코드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한국표준산업분류업종코드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300" b="0" i="0" kern="12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사업장가입자평균소득월액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i="0" kern="1200" dirty="0" err="1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FiBP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금융혁신 빅데이터 플랫폼</a:t>
                      </a:r>
                      <a:r>
                        <a:rPr lang="en-US" altLang="ko-KR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300" b="0" i="0" kern="1200" dirty="0">
                          <a:solidFill>
                            <a:srgbClr val="FF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상호제공 대회용</a:t>
                      </a:r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ko-KR" altLang="en-US" sz="1300" b="0" i="0" kern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92F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70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45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89CDE082-63A6-494A-A461-316D7FFD5F71}"/>
              </a:ext>
            </a:extLst>
          </p:cNvPr>
          <p:cNvGrpSpPr/>
          <p:nvPr/>
        </p:nvGrpSpPr>
        <p:grpSpPr>
          <a:xfrm>
            <a:off x="1258786" y="2360868"/>
            <a:ext cx="10012086" cy="3031531"/>
            <a:chOff x="1379441" y="2410762"/>
            <a:chExt cx="10012086" cy="3178769"/>
          </a:xfrm>
        </p:grpSpPr>
        <p:sp>
          <p:nvSpPr>
            <p:cNvPr id="63" name="막힌 원호 62">
              <a:extLst>
                <a:ext uri="{FF2B5EF4-FFF2-40B4-BE49-F238E27FC236}">
                  <a16:creationId xmlns:a16="http://schemas.microsoft.com/office/drawing/2014/main" id="{A271A25F-18C2-4C30-9A2B-E61EDB22A224}"/>
                </a:ext>
              </a:extLst>
            </p:cNvPr>
            <p:cNvSpPr/>
            <p:nvPr/>
          </p:nvSpPr>
          <p:spPr>
            <a:xfrm rot="5400000">
              <a:off x="8502277" y="2700281"/>
              <a:ext cx="3178769" cy="2599731"/>
            </a:xfrm>
            <a:prstGeom prst="blockArc">
              <a:avLst>
                <a:gd name="adj1" fmla="val 10836074"/>
                <a:gd name="adj2" fmla="val 0"/>
                <a:gd name="adj3" fmla="val 1182"/>
              </a:avLst>
            </a:prstGeom>
            <a:solidFill>
              <a:srgbClr val="31296F"/>
            </a:solidFill>
            <a:ln>
              <a:solidFill>
                <a:srgbClr val="3129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AA783B1-B6EC-4282-9C07-F36646E0E596}"/>
                </a:ext>
              </a:extLst>
            </p:cNvPr>
            <p:cNvCxnSpPr>
              <a:endCxn id="63" idx="0"/>
            </p:cNvCxnSpPr>
            <p:nvPr/>
          </p:nvCxnSpPr>
          <p:spPr>
            <a:xfrm flipV="1">
              <a:off x="1379441" y="2426257"/>
              <a:ext cx="8728737" cy="1965"/>
            </a:xfrm>
            <a:prstGeom prst="line">
              <a:avLst/>
            </a:prstGeom>
            <a:ln w="38100">
              <a:solidFill>
                <a:srgbClr val="312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C6C1EB3-C79E-45BB-AD35-DA7C34547CAD}"/>
                </a:ext>
              </a:extLst>
            </p:cNvPr>
            <p:cNvCxnSpPr/>
            <p:nvPr/>
          </p:nvCxnSpPr>
          <p:spPr>
            <a:xfrm flipV="1">
              <a:off x="1406614" y="5578651"/>
              <a:ext cx="8728737" cy="1965"/>
            </a:xfrm>
            <a:prstGeom prst="line">
              <a:avLst/>
            </a:prstGeom>
            <a:ln w="38100">
              <a:solidFill>
                <a:srgbClr val="3129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DBE3493-0B77-41BE-A281-821857225D0C}"/>
              </a:ext>
            </a:extLst>
          </p:cNvPr>
          <p:cNvSpPr/>
          <p:nvPr/>
        </p:nvSpPr>
        <p:spPr>
          <a:xfrm>
            <a:off x="3657899" y="4379281"/>
            <a:ext cx="3447992" cy="1786863"/>
          </a:xfrm>
          <a:prstGeom prst="roundRect">
            <a:avLst>
              <a:gd name="adj" fmla="val 5916"/>
            </a:avLst>
          </a:prstGeom>
          <a:solidFill>
            <a:srgbClr val="FFFFFF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127000" dist="635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5B7BC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로드맵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3" name="표 12">
            <a:extLst>
              <a:ext uri="{FF2B5EF4-FFF2-40B4-BE49-F238E27FC236}">
                <a16:creationId xmlns:a16="http://schemas.microsoft.com/office/drawing/2014/main" id="{D1CE6E13-6941-328A-DADE-AA2BF42C1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16559"/>
              </p:ext>
            </p:extLst>
          </p:nvPr>
        </p:nvGraphicFramePr>
        <p:xfrm>
          <a:off x="705661" y="1448021"/>
          <a:ext cx="1945005" cy="1854876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63500" dir="2700000" algn="tl" rotWithShape="0">
                    <a:prstClr val="black">
                      <a:alpha val="36000"/>
                    </a:prstClr>
                  </a:outerShdw>
                </a:effectLst>
                <a:tableStyleId>{5C22544A-7EE6-4342-B048-85BDC9FD1C3A}</a:tableStyleId>
              </a:tblPr>
              <a:tblGrid>
                <a:gridCol w="1945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16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</a:t>
                      </a:r>
                      <a:r>
                        <a:rPr lang="ko-KR" sz="1200" b="0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터 목록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7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 외국인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생활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인구 현황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44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</a:t>
                      </a:r>
                      <a:r>
                        <a:rPr lang="ko-KR" sz="12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울시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외국인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소비 현황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495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서울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시 외국인 소득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현황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텍스트 상자 14">
            <a:extLst>
              <a:ext uri="{FF2B5EF4-FFF2-40B4-BE49-F238E27FC236}">
                <a16:creationId xmlns:a16="http://schemas.microsoft.com/office/drawing/2014/main" id="{96DC0596-2B32-8B75-3274-4FF0EFEB33B0}"/>
              </a:ext>
            </a:extLst>
          </p:cNvPr>
          <p:cNvSpPr txBox="1">
            <a:spLocks/>
          </p:cNvSpPr>
          <p:nvPr/>
        </p:nvSpPr>
        <p:spPr>
          <a:xfrm>
            <a:off x="671267" y="849935"/>
            <a:ext cx="1912620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ko-KR" sz="28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행정동 데이터 수집</a:t>
            </a:r>
          </a:p>
        </p:txBody>
      </p:sp>
      <p:sp>
        <p:nvSpPr>
          <p:cNvPr id="11" name="텍스트 상자 15">
            <a:extLst>
              <a:ext uri="{FF2B5EF4-FFF2-40B4-BE49-F238E27FC236}">
                <a16:creationId xmlns:a16="http://schemas.microsoft.com/office/drawing/2014/main" id="{CBDFD1E6-E01D-42FE-50FE-2A96C3433F19}"/>
              </a:ext>
            </a:extLst>
          </p:cNvPr>
          <p:cNvSpPr txBox="1">
            <a:spLocks/>
          </p:cNvSpPr>
          <p:nvPr/>
        </p:nvSpPr>
        <p:spPr>
          <a:xfrm>
            <a:off x="9635534" y="856154"/>
            <a:ext cx="209105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r>
              <a:rPr 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행정동 데이터 수집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CCB2696C-B3E8-1B0B-6865-CFF5850A7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996077"/>
              </p:ext>
            </p:extLst>
          </p:nvPr>
        </p:nvGraphicFramePr>
        <p:xfrm>
          <a:off x="9650574" y="1421693"/>
          <a:ext cx="1945005" cy="1878348"/>
        </p:xfrm>
        <a:graphic>
          <a:graphicData uri="http://schemas.openxmlformats.org/drawingml/2006/table">
            <a:tbl>
              <a:tblPr firstRow="1" bandRow="1">
                <a:effectLst>
                  <a:outerShdw blurRad="127000" dist="50800" dir="2700000" algn="tl" rotWithShape="0">
                    <a:prstClr val="black">
                      <a:alpha val="36000"/>
                    </a:prstClr>
                  </a:outerShdw>
                </a:effectLst>
                <a:tableStyleId>{5C22544A-7EE6-4342-B048-85BDC9FD1C3A}</a:tableStyleId>
              </a:tblPr>
              <a:tblGrid>
                <a:gridCol w="1945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973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200" b="0" i="0" kern="1200" dirty="0" err="1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</a:t>
                      </a:r>
                      <a:r>
                        <a:rPr lang="ko-KR" sz="1200" b="0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터 목록</a:t>
                      </a:r>
                      <a:endParaRPr lang="ko-KR" altLang="en-US" sz="1200" b="0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 대상 부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동산</a:t>
                      </a:r>
                      <a:r>
                        <a:rPr 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좌표 데이터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크롤링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  <a:endParaRPr lang="ko-KR" altLang="en-US" sz="12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 안심구역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LG U+)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장기 체류 외국인 </a:t>
                      </a:r>
                      <a:endParaRPr lang="en-US" altLang="ko-KR" sz="12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유동인구 정보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텍스트 상자 14">
            <a:extLst>
              <a:ext uri="{FF2B5EF4-FFF2-40B4-BE49-F238E27FC236}">
                <a16:creationId xmlns:a16="http://schemas.microsoft.com/office/drawing/2014/main" id="{8A93EF9E-4F0B-0D86-661B-9F0D14A80AD3}"/>
              </a:ext>
            </a:extLst>
          </p:cNvPr>
          <p:cNvSpPr txBox="1">
            <a:spLocks/>
          </p:cNvSpPr>
          <p:nvPr/>
        </p:nvSpPr>
        <p:spPr>
          <a:xfrm>
            <a:off x="3494834" y="846546"/>
            <a:ext cx="2807114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ko-KR" sz="28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r>
              <a:rPr lang="ko-KR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ko-KR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Elbow-Method</a:t>
            </a:r>
            <a:r>
              <a:rPr lang="ko-KR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활용하여 군집화 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8" name="그림 23" descr="C:/Users/dydwl/AppData/Roaming/PolarisOffice/ETemp/18460_23127376/image3.png">
            <a:extLst>
              <a:ext uri="{FF2B5EF4-FFF2-40B4-BE49-F238E27FC236}">
                <a16:creationId xmlns:a16="http://schemas.microsoft.com/office/drawing/2014/main" id="{1E6C1BD0-D97D-3A88-B889-19FA816270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868" y="4428953"/>
            <a:ext cx="2328545" cy="1279152"/>
          </a:xfrm>
          <a:prstGeom prst="rect">
            <a:avLst/>
          </a:prstGeom>
          <a:noFill/>
        </p:spPr>
      </p:pic>
      <p:sp>
        <p:nvSpPr>
          <p:cNvPr id="33" name="텍스트 상자 15">
            <a:extLst>
              <a:ext uri="{FF2B5EF4-FFF2-40B4-BE49-F238E27FC236}">
                <a16:creationId xmlns:a16="http://schemas.microsoft.com/office/drawing/2014/main" id="{5D8E67B4-1B49-EF64-9325-C6531CC4FF39}"/>
              </a:ext>
            </a:extLst>
          </p:cNvPr>
          <p:cNvSpPr txBox="1">
            <a:spLocks/>
          </p:cNvSpPr>
          <p:nvPr/>
        </p:nvSpPr>
        <p:spPr>
          <a:xfrm>
            <a:off x="7800548" y="3834090"/>
            <a:ext cx="253174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우선입지 대상 행정동 선정</a:t>
            </a:r>
          </a:p>
        </p:txBody>
      </p:sp>
      <p:sp>
        <p:nvSpPr>
          <p:cNvPr id="37" name="텍스트 상자 27">
            <a:extLst>
              <a:ext uri="{FF2B5EF4-FFF2-40B4-BE49-F238E27FC236}">
                <a16:creationId xmlns:a16="http://schemas.microsoft.com/office/drawing/2014/main" id="{47231236-A45F-6E67-A8DA-842A0BABA999}"/>
              </a:ext>
            </a:extLst>
          </p:cNvPr>
          <p:cNvSpPr txBox="1">
            <a:spLocks/>
          </p:cNvSpPr>
          <p:nvPr/>
        </p:nvSpPr>
        <p:spPr>
          <a:xfrm>
            <a:off x="3662497" y="3828915"/>
            <a:ext cx="1439545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ko-KR" sz="28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최적입지 선정</a:t>
            </a:r>
          </a:p>
        </p:txBody>
      </p:sp>
      <p:sp>
        <p:nvSpPr>
          <p:cNvPr id="38" name="텍스트 상자 27">
            <a:extLst>
              <a:ext uri="{FF2B5EF4-FFF2-40B4-BE49-F238E27FC236}">
                <a16:creationId xmlns:a16="http://schemas.microsoft.com/office/drawing/2014/main" id="{4A59205B-8D6B-1038-C992-ABB9FAA85370}"/>
              </a:ext>
            </a:extLst>
          </p:cNvPr>
          <p:cNvSpPr txBox="1">
            <a:spLocks/>
          </p:cNvSpPr>
          <p:nvPr/>
        </p:nvSpPr>
        <p:spPr>
          <a:xfrm>
            <a:off x="544994" y="3679927"/>
            <a:ext cx="2466476" cy="73994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solidFill>
                  <a:srgbClr val="7455AB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Medium" panose="02000603000000020004" pitchFamily="50" charset="-127"/>
              </a:rPr>
              <a:t>6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 금융 정보 시각화 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 algn="l" latinLnBrk="0" hangingPunct="1">
              <a:buFontTx/>
              <a:buNone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대시보드 제작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FE7755-1C18-4C09-BD50-81533F629B77}"/>
              </a:ext>
            </a:extLst>
          </p:cNvPr>
          <p:cNvGrpSpPr/>
          <p:nvPr/>
        </p:nvGrpSpPr>
        <p:grpSpPr>
          <a:xfrm>
            <a:off x="4948286" y="4912140"/>
            <a:ext cx="813708" cy="304017"/>
            <a:chOff x="10887599" y="371680"/>
            <a:chExt cx="966556" cy="307945"/>
          </a:xfrm>
          <a:solidFill>
            <a:srgbClr val="FFFFFF">
              <a:alpha val="80000"/>
            </a:srgbClr>
          </a:solidFill>
        </p:grpSpPr>
        <p:sp>
          <p:nvSpPr>
            <p:cNvPr id="57" name="TextBox 6">
              <a:extLst>
                <a:ext uri="{FF2B5EF4-FFF2-40B4-BE49-F238E27FC236}">
                  <a16:creationId xmlns:a16="http://schemas.microsoft.com/office/drawing/2014/main" id="{DA560F03-0ACF-4718-9528-0106F306CC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7599" y="439116"/>
              <a:ext cx="966556" cy="1870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1019175"/>
              <a:r>
                <a:rPr lang="ko-KR" altLang="en-US" sz="12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 시</a:t>
              </a:r>
              <a:endParaRPr lang="en-US" sz="1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58" name="Straight Connector 93">
              <a:extLst>
                <a:ext uri="{FF2B5EF4-FFF2-40B4-BE49-F238E27FC236}">
                  <a16:creationId xmlns:a16="http://schemas.microsoft.com/office/drawing/2014/main" id="{95DE9281-CBBB-4A16-8CD2-9989128C9267}"/>
                </a:ext>
              </a:extLst>
            </p:cNvPr>
            <p:cNvCxnSpPr/>
            <p:nvPr/>
          </p:nvCxnSpPr>
          <p:spPr bwMode="auto">
            <a:xfrm>
              <a:off x="10887599" y="371680"/>
              <a:ext cx="953601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94">
              <a:extLst>
                <a:ext uri="{FF2B5EF4-FFF2-40B4-BE49-F238E27FC236}">
                  <a16:creationId xmlns:a16="http://schemas.microsoft.com/office/drawing/2014/main" id="{02C02E1F-ACF4-452D-A3F0-393FADFDEC42}"/>
                </a:ext>
              </a:extLst>
            </p:cNvPr>
            <p:cNvCxnSpPr/>
            <p:nvPr/>
          </p:nvCxnSpPr>
          <p:spPr bwMode="auto">
            <a:xfrm>
              <a:off x="10887599" y="678562"/>
              <a:ext cx="953600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9C12D75-2DEF-4E58-9078-A9775C1276C6}"/>
              </a:ext>
            </a:extLst>
          </p:cNvPr>
          <p:cNvSpPr/>
          <p:nvPr/>
        </p:nvSpPr>
        <p:spPr>
          <a:xfrm>
            <a:off x="3495233" y="1382120"/>
            <a:ext cx="2161540" cy="2007015"/>
          </a:xfrm>
          <a:prstGeom prst="roundRect">
            <a:avLst>
              <a:gd name="adj" fmla="val 5916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929D373-4BA3-47D0-86BC-E586E4D48A88}"/>
              </a:ext>
            </a:extLst>
          </p:cNvPr>
          <p:cNvSpPr/>
          <p:nvPr/>
        </p:nvSpPr>
        <p:spPr>
          <a:xfrm>
            <a:off x="6539791" y="1372595"/>
            <a:ext cx="2161540" cy="2007015"/>
          </a:xfrm>
          <a:prstGeom prst="roundRect">
            <a:avLst>
              <a:gd name="adj" fmla="val 5916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dist="635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7A30CE7-3D08-46CE-8FA6-9FAF5BA03544}"/>
              </a:ext>
            </a:extLst>
          </p:cNvPr>
          <p:cNvSpPr/>
          <p:nvPr/>
        </p:nvSpPr>
        <p:spPr>
          <a:xfrm>
            <a:off x="538338" y="4472239"/>
            <a:ext cx="2279650" cy="1786863"/>
          </a:xfrm>
          <a:prstGeom prst="roundRect">
            <a:avLst>
              <a:gd name="adj" fmla="val 591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  <a:effectLst>
            <a:outerShdw blurRad="127000" dist="635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AD54F1-F1EE-4EBA-8177-FCB78DC44050}"/>
              </a:ext>
            </a:extLst>
          </p:cNvPr>
          <p:cNvSpPr txBox="1"/>
          <p:nvPr/>
        </p:nvSpPr>
        <p:spPr>
          <a:xfrm>
            <a:off x="104003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F32248-6ACE-43E8-A6C2-45A395CA914B}"/>
                  </a:ext>
                </a:extLst>
              </p:cNvPr>
              <p:cNvSpPr txBox="1"/>
              <p:nvPr/>
            </p:nvSpPr>
            <p:spPr>
              <a:xfrm>
                <a:off x="3818847" y="5765539"/>
                <a:ext cx="3126095" cy="343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</a:t>
                </a: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100(</m:t>
                    </m:r>
                    <m:func>
                      <m:func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fName>
                      <m:e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den>
                        </m:f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fName>
                      <m:e>
                        <m:f>
                          <m:f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F32248-6ACE-43E8-A6C2-45A395CA9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847" y="5765539"/>
                <a:ext cx="3126095" cy="343171"/>
              </a:xfrm>
              <a:prstGeom prst="rect">
                <a:avLst/>
              </a:prstGeom>
              <a:blipFill>
                <a:blip r:embed="rId7"/>
                <a:stretch>
                  <a:fillRect l="-1559" t="-3571" r="-585" b="-17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텍스트 상자 25">
            <a:extLst>
              <a:ext uri="{FF2B5EF4-FFF2-40B4-BE49-F238E27FC236}">
                <a16:creationId xmlns:a16="http://schemas.microsoft.com/office/drawing/2014/main" id="{77D37ED3-ECBC-4AC4-8AB5-CEA8F7A2F8F9}"/>
              </a:ext>
            </a:extLst>
          </p:cNvPr>
          <p:cNvSpPr txBox="1">
            <a:spLocks/>
          </p:cNvSpPr>
          <p:nvPr/>
        </p:nvSpPr>
        <p:spPr>
          <a:xfrm>
            <a:off x="3290655" y="6266977"/>
            <a:ext cx="4182478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 대상 부동산 접근성 관련 가중치 부여(AHP 분석)</a:t>
            </a:r>
            <a:endParaRPr lang="ko-KR" altLang="en-US" sz="12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185FA49-9903-42E4-9D1F-F6A372D68A57}"/>
              </a:ext>
            </a:extLst>
          </p:cNvPr>
          <p:cNvGrpSpPr/>
          <p:nvPr/>
        </p:nvGrpSpPr>
        <p:grpSpPr>
          <a:xfrm>
            <a:off x="7876583" y="4347039"/>
            <a:ext cx="2928397" cy="1912063"/>
            <a:chOff x="7779456" y="4502374"/>
            <a:chExt cx="2928397" cy="1912063"/>
          </a:xfrm>
          <a:effectLst>
            <a:outerShdw blurRad="127000" dist="63500" dir="2700000" algn="tl" rotWithShape="0">
              <a:prstClr val="black">
                <a:alpha val="38000"/>
              </a:prstClr>
            </a:outerShdw>
          </a:effectLst>
        </p:grpSpPr>
        <p:sp>
          <p:nvSpPr>
            <p:cNvPr id="76" name="사각형: 둥근 위쪽 모서리 75">
              <a:extLst>
                <a:ext uri="{FF2B5EF4-FFF2-40B4-BE49-F238E27FC236}">
                  <a16:creationId xmlns:a16="http://schemas.microsoft.com/office/drawing/2014/main" id="{D0160867-1ED7-430B-95E4-F4FCB7BA0A8A}"/>
                </a:ext>
              </a:extLst>
            </p:cNvPr>
            <p:cNvSpPr/>
            <p:nvPr/>
          </p:nvSpPr>
          <p:spPr>
            <a:xfrm>
              <a:off x="7779456" y="4502374"/>
              <a:ext cx="2928397" cy="637022"/>
            </a:xfrm>
            <a:prstGeom prst="round2SameRect">
              <a:avLst/>
            </a:prstGeom>
            <a:solidFill>
              <a:srgbClr val="312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MCLP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100" i="1" dirty="0">
                  <a:latin typeface="Cambria" panose="02040503050406030204" pitchFamily="18" charset="0"/>
                  <a:ea typeface="Cambria" panose="02040503050406030204" pitchFamily="18" charset="0"/>
                </a:rPr>
                <a:t>Maximal Covering Location Problems</a:t>
              </a:r>
              <a:endParaRPr lang="ko-KR" altLang="en-US" sz="1100" i="1" dirty="0">
                <a:latin typeface="Cambria" panose="02040503050406030204" pitchFamily="18" charset="0"/>
              </a:endParaRPr>
            </a:p>
          </p:txBody>
        </p:sp>
        <p:sp>
          <p:nvSpPr>
            <p:cNvPr id="77" name="사각형: 둥근 위쪽 모서리 76">
              <a:extLst>
                <a:ext uri="{FF2B5EF4-FFF2-40B4-BE49-F238E27FC236}">
                  <a16:creationId xmlns:a16="http://schemas.microsoft.com/office/drawing/2014/main" id="{C4D6A390-44B8-4C65-BE1D-BCFEB730C9EB}"/>
                </a:ext>
              </a:extLst>
            </p:cNvPr>
            <p:cNvSpPr/>
            <p:nvPr/>
          </p:nvSpPr>
          <p:spPr>
            <a:xfrm>
              <a:off x="7779456" y="5135286"/>
              <a:ext cx="2928397" cy="1279151"/>
            </a:xfrm>
            <a:prstGeom prst="round2SameRect">
              <a:avLst>
                <a:gd name="adj1" fmla="val 0"/>
                <a:gd name="adj2" fmla="val 12217"/>
              </a:avLst>
            </a:prstGeom>
            <a:solidFill>
              <a:srgbClr val="F7F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시설물의 개수 혹은 예산 비용이 제한되었을 때</a:t>
              </a:r>
              <a:r>
                <a:rPr lang="en-US" altLang="ko-KR" sz="12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시설물의 서비스 수준을 높이기 위하여 주어진 제안조건 하에서 시설물이 커버하는 수요량을 최대화하는 위치를 선정하는 것</a:t>
              </a:r>
            </a:p>
          </p:txBody>
        </p:sp>
      </p:grpSp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AF6227F3-AA1B-4649-A513-1C8895AF649B}"/>
              </a:ext>
            </a:extLst>
          </p:cNvPr>
          <p:cNvSpPr/>
          <p:nvPr/>
        </p:nvSpPr>
        <p:spPr>
          <a:xfrm rot="13500000">
            <a:off x="2900468" y="2261522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9A8857B5-B55A-48C4-BC4B-588CB10142E7}"/>
              </a:ext>
            </a:extLst>
          </p:cNvPr>
          <p:cNvSpPr/>
          <p:nvPr/>
        </p:nvSpPr>
        <p:spPr>
          <a:xfrm rot="13500000">
            <a:off x="5892199" y="2261521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각 삼각형 82">
            <a:extLst>
              <a:ext uri="{FF2B5EF4-FFF2-40B4-BE49-F238E27FC236}">
                <a16:creationId xmlns:a16="http://schemas.microsoft.com/office/drawing/2014/main" id="{71785921-46D4-43B0-A60A-69A267140F97}"/>
              </a:ext>
            </a:extLst>
          </p:cNvPr>
          <p:cNvSpPr/>
          <p:nvPr/>
        </p:nvSpPr>
        <p:spPr>
          <a:xfrm rot="13500000">
            <a:off x="8984399" y="2261521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각 삼각형 83">
            <a:extLst>
              <a:ext uri="{FF2B5EF4-FFF2-40B4-BE49-F238E27FC236}">
                <a16:creationId xmlns:a16="http://schemas.microsoft.com/office/drawing/2014/main" id="{484D2919-3576-4E95-B34B-0E78268BE09C}"/>
              </a:ext>
            </a:extLst>
          </p:cNvPr>
          <p:cNvSpPr/>
          <p:nvPr/>
        </p:nvSpPr>
        <p:spPr>
          <a:xfrm rot="2700000">
            <a:off x="3161551" y="5268086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각 삼각형 85">
            <a:extLst>
              <a:ext uri="{FF2B5EF4-FFF2-40B4-BE49-F238E27FC236}">
                <a16:creationId xmlns:a16="http://schemas.microsoft.com/office/drawing/2014/main" id="{A8841A88-845A-4C91-AF27-7A91AEFD43AF}"/>
              </a:ext>
            </a:extLst>
          </p:cNvPr>
          <p:cNvSpPr/>
          <p:nvPr/>
        </p:nvSpPr>
        <p:spPr>
          <a:xfrm rot="2700000">
            <a:off x="7440874" y="5261258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각 삼각형 86">
            <a:extLst>
              <a:ext uri="{FF2B5EF4-FFF2-40B4-BE49-F238E27FC236}">
                <a16:creationId xmlns:a16="http://schemas.microsoft.com/office/drawing/2014/main" id="{0171109A-0038-4024-9CF6-229E0ADADA7C}"/>
              </a:ext>
            </a:extLst>
          </p:cNvPr>
          <p:cNvSpPr/>
          <p:nvPr/>
        </p:nvSpPr>
        <p:spPr>
          <a:xfrm rot="19554595">
            <a:off x="11121770" y="4048330"/>
            <a:ext cx="222004" cy="227873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75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자치구 별 외국인 수 예측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5B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6FD9D52-80DB-EDB7-14B3-F918493E08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8335" y="1111926"/>
            <a:ext cx="3091370" cy="57686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None/>
            </a:pP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행정동 별 장기체류 외국인 현황 2015-202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인구수를 수집(통계청)</a:t>
            </a:r>
          </a:p>
        </p:txBody>
      </p:sp>
      <p:sp>
        <p:nvSpPr>
          <p:cNvPr id="3" name="내용 개체 틀 8">
            <a:extLst>
              <a:ext uri="{FF2B5EF4-FFF2-40B4-BE49-F238E27FC236}">
                <a16:creationId xmlns:a16="http://schemas.microsoft.com/office/drawing/2014/main" id="{FA58993E-A84F-BE29-AA70-B23E85977F7F}"/>
              </a:ext>
            </a:extLst>
          </p:cNvPr>
          <p:cNvSpPr txBox="1">
            <a:spLocks/>
          </p:cNvSpPr>
          <p:nvPr/>
        </p:nvSpPr>
        <p:spPr>
          <a:xfrm>
            <a:off x="4517553" y="1130003"/>
            <a:ext cx="3507105" cy="54070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수의 변화 </a:t>
            </a:r>
            <a:r>
              <a:rPr lang="en-US" altLang="ko-KR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Arima 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모델을 통해 패턴을 분석하고  2024년 외국인 수 예측</a:t>
            </a:r>
          </a:p>
        </p:txBody>
      </p:sp>
      <p:pic>
        <p:nvPicPr>
          <p:cNvPr id="4" name="그림 19" descr="C:/Users/dydwl/AppData/Roaming/PolarisOffice/ETemp/18460_23127376/image6.png">
            <a:extLst>
              <a:ext uri="{FF2B5EF4-FFF2-40B4-BE49-F238E27FC236}">
                <a16:creationId xmlns:a16="http://schemas.microsoft.com/office/drawing/2014/main" id="{ABBE3C06-D830-9193-10A6-C4FB7E5CA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35" y="1802529"/>
            <a:ext cx="3095370" cy="1941127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4000"/>
              </a:prstClr>
            </a:outerShdw>
          </a:effectLst>
        </p:spPr>
      </p:pic>
      <p:pic>
        <p:nvPicPr>
          <p:cNvPr id="11" name="그림 20" descr="C:/Users/dydwl/AppData/Roaming/PolarisOffice/ETemp/18460_23127376/image7.png">
            <a:extLst>
              <a:ext uri="{FF2B5EF4-FFF2-40B4-BE49-F238E27FC236}">
                <a16:creationId xmlns:a16="http://schemas.microsoft.com/office/drawing/2014/main" id="{AAE435FB-FB86-29EB-B8E6-A00DAEC225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50" y="4182069"/>
            <a:ext cx="3091370" cy="191461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4000"/>
              </a:prstClr>
            </a:outerShdw>
          </a:effectLst>
        </p:spPr>
      </p:pic>
      <p:pic>
        <p:nvPicPr>
          <p:cNvPr id="12" name="그림 22" descr="C:/Users/dydwl/AppData/Roaming/PolarisOffice/ETemp/18460_23127376/image8.png">
            <a:extLst>
              <a:ext uri="{FF2B5EF4-FFF2-40B4-BE49-F238E27FC236}">
                <a16:creationId xmlns:a16="http://schemas.microsoft.com/office/drawing/2014/main" id="{78951449-3ACA-9C36-C699-461240DB96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002" y="1920888"/>
            <a:ext cx="3535045" cy="268859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4000"/>
              </a:prstClr>
            </a:outerShdw>
          </a:effectLst>
        </p:spPr>
      </p:pic>
      <p:sp>
        <p:nvSpPr>
          <p:cNvPr id="13" name="텍스트 상자 29">
            <a:extLst>
              <a:ext uri="{FF2B5EF4-FFF2-40B4-BE49-F238E27FC236}">
                <a16:creationId xmlns:a16="http://schemas.microsoft.com/office/drawing/2014/main" id="{CC5E41B9-D64C-425C-9784-28806B216EAE}"/>
              </a:ext>
            </a:extLst>
          </p:cNvPr>
          <p:cNvSpPr txBox="1">
            <a:spLocks/>
          </p:cNvSpPr>
          <p:nvPr/>
        </p:nvSpPr>
        <p:spPr>
          <a:xfrm>
            <a:off x="800607" y="3784385"/>
            <a:ext cx="261302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통계데이터 수집.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head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부분</a:t>
            </a:r>
          </a:p>
        </p:txBody>
      </p:sp>
      <p:sp>
        <p:nvSpPr>
          <p:cNvPr id="14" name="텍스트 상자 30">
            <a:extLst>
              <a:ext uri="{FF2B5EF4-FFF2-40B4-BE49-F238E27FC236}">
                <a16:creationId xmlns:a16="http://schemas.microsoft.com/office/drawing/2014/main" id="{C96E8344-FA0A-9736-E284-948F5DCD9DD4}"/>
              </a:ext>
            </a:extLst>
          </p:cNvPr>
          <p:cNvSpPr txBox="1">
            <a:spLocks/>
          </p:cNvSpPr>
          <p:nvPr/>
        </p:nvSpPr>
        <p:spPr>
          <a:xfrm>
            <a:off x="800606" y="6153857"/>
            <a:ext cx="2613025" cy="3073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통계데이터 수집.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tail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부분</a:t>
            </a:r>
          </a:p>
        </p:txBody>
      </p:sp>
      <p:pic>
        <p:nvPicPr>
          <p:cNvPr id="15" name="그림 14" descr="C:/Users/dydwl/AppData/Roaming/PolarisOffice/ETemp/18460_23127376/image9.png">
            <a:extLst>
              <a:ext uri="{FF2B5EF4-FFF2-40B4-BE49-F238E27FC236}">
                <a16:creationId xmlns:a16="http://schemas.microsoft.com/office/drawing/2014/main" id="{140D8CB2-89FE-4FA4-5B0E-A196697316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790" y="2051685"/>
            <a:ext cx="3003550" cy="233743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4000"/>
              </a:prstClr>
            </a:outerShdw>
          </a:effectLst>
        </p:spPr>
      </p:pic>
      <p:sp>
        <p:nvSpPr>
          <p:cNvPr id="16" name="텍스트 상자 9">
            <a:extLst>
              <a:ext uri="{FF2B5EF4-FFF2-40B4-BE49-F238E27FC236}">
                <a16:creationId xmlns:a16="http://schemas.microsoft.com/office/drawing/2014/main" id="{860D89A6-9896-7D3E-C2CA-FE5571EDD81B}"/>
              </a:ext>
            </a:extLst>
          </p:cNvPr>
          <p:cNvSpPr txBox="1">
            <a:spLocks/>
          </p:cNvSpPr>
          <p:nvPr/>
        </p:nvSpPr>
        <p:spPr>
          <a:xfrm>
            <a:off x="8716215" y="1111926"/>
            <a:ext cx="2828290" cy="54539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2024년 서울시 </a:t>
            </a:r>
            <a:r>
              <a:rPr lang="ko-KR" altLang="en-US" sz="16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행정구</a:t>
            </a: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별 외국인 유동인구</a:t>
            </a:r>
          </a:p>
        </p:txBody>
      </p:sp>
      <p:sp>
        <p:nvSpPr>
          <p:cNvPr id="17" name="텍스트 상자 10">
            <a:extLst>
              <a:ext uri="{FF2B5EF4-FFF2-40B4-BE49-F238E27FC236}">
                <a16:creationId xmlns:a16="http://schemas.microsoft.com/office/drawing/2014/main" id="{ECC45DE0-AA92-00E3-E2E1-0FFFCCFE23B8}"/>
              </a:ext>
            </a:extLst>
          </p:cNvPr>
          <p:cNvSpPr txBox="1">
            <a:spLocks/>
          </p:cNvSpPr>
          <p:nvPr/>
        </p:nvSpPr>
        <p:spPr>
          <a:xfrm>
            <a:off x="4528310" y="4859655"/>
            <a:ext cx="3517265" cy="7924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algn="l" defTabSz="914400" rtl="0" eaLnBrk="1" latinLnBrk="0" hangingPunct="1">
              <a:lnSpc>
                <a:spcPct val="120000"/>
              </a:lnSpc>
              <a:spcBef>
                <a:spcPts val="1000"/>
              </a:spcBef>
            </a:pPr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ARIMA 모형은 대표적인 통계적 시계열 예측 모형으로, </a:t>
            </a:r>
            <a:r>
              <a:rPr lang="ko-KR" altLang="en-US" sz="14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현재값을</a:t>
            </a:r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과거값과</a:t>
            </a:r>
            <a:r>
              <a:rPr lang="ko-KR" altLang="en-US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과거 예측 오차를 통해 설명함</a:t>
            </a:r>
          </a:p>
        </p:txBody>
      </p:sp>
      <p:sp>
        <p:nvSpPr>
          <p:cNvPr id="18" name="텍스트 상자 51">
            <a:extLst>
              <a:ext uri="{FF2B5EF4-FFF2-40B4-BE49-F238E27FC236}">
                <a16:creationId xmlns:a16="http://schemas.microsoft.com/office/drawing/2014/main" id="{4222B541-3625-933A-9062-4CC1442FE033}"/>
              </a:ext>
            </a:extLst>
          </p:cNvPr>
          <p:cNvSpPr txBox="1">
            <a:spLocks/>
          </p:cNvSpPr>
          <p:nvPr/>
        </p:nvSpPr>
        <p:spPr>
          <a:xfrm>
            <a:off x="8606791" y="4710430"/>
            <a:ext cx="3003549" cy="13862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예측을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기반으로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점포를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유동인구가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증가하는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곳에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최적으로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입지시키면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고객에게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더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편리하고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접근성이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좋은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서비스를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제공하게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되며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이는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은행의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경쟁력을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향상시키고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성공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가능성을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높일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있음</a:t>
            </a:r>
            <a:endParaRPr lang="ko-KR" altLang="en-US" sz="1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0AF6D-8502-4D07-BFC6-8BF8024D5ABE}"/>
              </a:ext>
            </a:extLst>
          </p:cNvPr>
          <p:cNvSpPr txBox="1"/>
          <p:nvPr/>
        </p:nvSpPr>
        <p:spPr>
          <a:xfrm>
            <a:off x="434812" y="979934"/>
            <a:ext cx="235113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</a:t>
            </a:r>
            <a:r>
              <a:rPr lang="en-US" altLang="ko-KR" sz="36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endParaRPr lang="ko-KR" altLang="en-US" sz="3600" dirty="0">
              <a:solidFill>
                <a:srgbClr val="7455A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D534F95-8389-4060-A809-4A4D7092364E}"/>
              </a:ext>
            </a:extLst>
          </p:cNvPr>
          <p:cNvSpPr/>
          <p:nvPr/>
        </p:nvSpPr>
        <p:spPr>
          <a:xfrm>
            <a:off x="8553155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296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878A7-F047-4D66-8681-97BB9369CFCF}"/>
              </a:ext>
            </a:extLst>
          </p:cNvPr>
          <p:cNvSpPr txBox="1"/>
          <p:nvPr/>
        </p:nvSpPr>
        <p:spPr>
          <a:xfrm>
            <a:off x="4282440" y="986234"/>
            <a:ext cx="235113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</a:t>
            </a:r>
            <a:r>
              <a:rPr lang="en-US" altLang="ko-KR" sz="36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endParaRPr lang="ko-KR" altLang="en-US" sz="3600" dirty="0">
              <a:solidFill>
                <a:srgbClr val="7455A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B560A-4BAE-44C6-B54A-6CCF7427F664}"/>
              </a:ext>
            </a:extLst>
          </p:cNvPr>
          <p:cNvSpPr txBox="1"/>
          <p:nvPr/>
        </p:nvSpPr>
        <p:spPr>
          <a:xfrm>
            <a:off x="8503147" y="974910"/>
            <a:ext cx="235113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4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</a:t>
            </a:r>
            <a:r>
              <a:rPr lang="en-US" altLang="ko-KR" sz="3600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</a:t>
            </a:r>
            <a:endParaRPr lang="ko-KR" altLang="en-US" sz="3600" dirty="0">
              <a:solidFill>
                <a:srgbClr val="7455A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879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0AFC59-0086-4A44-8902-0A46460CEA9C}"/>
              </a:ext>
            </a:extLst>
          </p:cNvPr>
          <p:cNvSpPr/>
          <p:nvPr/>
        </p:nvSpPr>
        <p:spPr>
          <a:xfrm>
            <a:off x="1" y="5136270"/>
            <a:ext cx="12192000" cy="1400665"/>
          </a:xfrm>
          <a:prstGeom prst="rect">
            <a:avLst/>
          </a:prstGeom>
          <a:solidFill>
            <a:srgbClr val="E0D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자치구 별 소비현황 파악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D8D727A-D910-0D5C-CB4C-AAD4889E6A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8339" y="996446"/>
            <a:ext cx="3937000" cy="3429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None/>
            </a:pPr>
            <a:r>
              <a:rPr sz="1800" b="0" i="0" dirty="0" err="1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서울시</a:t>
            </a:r>
            <a:r>
              <a:rPr sz="1800" b="0" i="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800" b="0" i="0" dirty="0" err="1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</a:t>
            </a:r>
            <a:r>
              <a:rPr sz="1800" b="0" i="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800" b="0" i="0" dirty="0" err="1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소비</a:t>
            </a:r>
            <a:r>
              <a:rPr sz="1800" b="0" i="0" dirty="0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800" b="0" i="0" dirty="0" err="1">
                <a:solidFill>
                  <a:schemeClr val="dk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통계데이터</a:t>
            </a:r>
            <a:endParaRPr lang="ko-KR" altLang="en-US" sz="18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817565AC-7CD7-6918-035F-7047662C4E69}"/>
              </a:ext>
            </a:extLst>
          </p:cNvPr>
          <p:cNvSpPr txBox="1">
            <a:spLocks/>
          </p:cNvSpPr>
          <p:nvPr/>
        </p:nvSpPr>
        <p:spPr>
          <a:xfrm>
            <a:off x="1358709" y="3081792"/>
            <a:ext cx="3516630" cy="7918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2000">
              <a:latin typeface="+mn-lt"/>
              <a:ea typeface="+mn-ea"/>
              <a:cs typeface="+mn-cs"/>
            </a:endParaRPr>
          </a:p>
        </p:txBody>
      </p:sp>
      <p:pic>
        <p:nvPicPr>
          <p:cNvPr id="4" name="그림 3" descr="C:/Users/dydwl/AppData/Roaming/PolarisOffice/ETemp/18460_23127376/image10.png">
            <a:extLst>
              <a:ext uri="{FF2B5EF4-FFF2-40B4-BE49-F238E27FC236}">
                <a16:creationId xmlns:a16="http://schemas.microsoft.com/office/drawing/2014/main" id="{EE5ED81C-7321-7FF6-FCB4-A08AC16EC4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70" y="1461272"/>
            <a:ext cx="5203377" cy="2901178"/>
          </a:xfrm>
          <a:prstGeom prst="rect">
            <a:avLst/>
          </a:prstGeom>
          <a:noFill/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8FDABFA-388E-E8A8-0A58-036DCDD93A2E}"/>
              </a:ext>
            </a:extLst>
          </p:cNvPr>
          <p:cNvSpPr txBox="1">
            <a:spLocks/>
          </p:cNvSpPr>
          <p:nvPr/>
        </p:nvSpPr>
        <p:spPr>
          <a:xfrm>
            <a:off x="7052516" y="991294"/>
            <a:ext cx="3937000" cy="39658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/>
            <a:r>
              <a:rPr lang="ko-KR" altLang="en-US" sz="18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 소비 분포 많은 지역</a:t>
            </a:r>
          </a:p>
        </p:txBody>
      </p:sp>
      <p:sp>
        <p:nvSpPr>
          <p:cNvPr id="12" name="텍스트 상자 35">
            <a:extLst>
              <a:ext uri="{FF2B5EF4-FFF2-40B4-BE49-F238E27FC236}">
                <a16:creationId xmlns:a16="http://schemas.microsoft.com/office/drawing/2014/main" id="{4B9077A4-83BE-E80E-5F0E-BD8644E269EF}"/>
              </a:ext>
            </a:extLst>
          </p:cNvPr>
          <p:cNvSpPr txBox="1">
            <a:spLocks/>
          </p:cNvSpPr>
          <p:nvPr/>
        </p:nvSpPr>
        <p:spPr>
          <a:xfrm>
            <a:off x="1506758" y="4506064"/>
            <a:ext cx="3937000" cy="41280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/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통계데이터의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피처</a:t>
            </a:r>
            <a:r>
              <a:rPr sz="14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4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소개</a:t>
            </a:r>
            <a:endParaRPr lang="ko-KR" altLang="en-US" sz="2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43" descr="C:/Users/dydwl/AppData/Roaming/PolarisOffice/ETemp/18460_23127376/fImage32793948441.png">
            <a:extLst>
              <a:ext uri="{FF2B5EF4-FFF2-40B4-BE49-F238E27FC236}">
                <a16:creationId xmlns:a16="http://schemas.microsoft.com/office/drawing/2014/main" id="{16C4F00C-0E72-8301-24EB-76D8A5559E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60" y="1436901"/>
            <a:ext cx="4192460" cy="3338546"/>
          </a:xfrm>
          <a:prstGeom prst="rect">
            <a:avLst/>
          </a:prstGeom>
          <a:noFill/>
        </p:spPr>
      </p:pic>
      <p:sp>
        <p:nvSpPr>
          <p:cNvPr id="15" name="텍스트 상자 49">
            <a:extLst>
              <a:ext uri="{FF2B5EF4-FFF2-40B4-BE49-F238E27FC236}">
                <a16:creationId xmlns:a16="http://schemas.microsoft.com/office/drawing/2014/main" id="{69B1C0E5-30B9-8D27-AB34-7F7AE1715BCA}"/>
              </a:ext>
            </a:extLst>
          </p:cNvPr>
          <p:cNvSpPr txBox="1">
            <a:spLocks/>
          </p:cNvSpPr>
          <p:nvPr/>
        </p:nvSpPr>
        <p:spPr>
          <a:xfrm>
            <a:off x="873570" y="5205355"/>
            <a:ext cx="10741088" cy="11591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지출금액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데이터는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외국인의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소비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활동을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정량화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하고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특히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서비스와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관련하여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어떤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얼마나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많은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금액이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이용되고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있는지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파악하는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중요한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285750" indent="-285750" algn="l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데이터를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통해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은행은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외국인들이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주로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활동하는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지역을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파악하고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지역에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적합한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지점을</a:t>
            </a:r>
            <a:r>
              <a:rPr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최적으로</a:t>
            </a:r>
            <a:r>
              <a:rPr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sz="1600" i="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입지</a:t>
            </a:r>
            <a:r>
              <a:rPr lang="ko-KR" sz="1600" i="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sz="16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할 수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있음</a:t>
            </a:r>
            <a:endParaRPr lang="ko-KR" altLang="en-US" sz="24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90FF10-E267-49FC-A380-41868F463AD8}"/>
              </a:ext>
            </a:extLst>
          </p:cNvPr>
          <p:cNvSpPr txBox="1"/>
          <p:nvPr/>
        </p:nvSpPr>
        <p:spPr>
          <a:xfrm>
            <a:off x="777015" y="895159"/>
            <a:ext cx="23511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800" b="1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  </a:t>
            </a:r>
            <a:endParaRPr lang="ko-KR" altLang="en-US" sz="2800" b="1" dirty="0">
              <a:solidFill>
                <a:srgbClr val="7455A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21B283-EDDA-4B55-B94A-7938184B6D01}"/>
              </a:ext>
            </a:extLst>
          </p:cNvPr>
          <p:cNvSpPr txBox="1"/>
          <p:nvPr/>
        </p:nvSpPr>
        <p:spPr>
          <a:xfrm>
            <a:off x="6882587" y="895159"/>
            <a:ext cx="235113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800" b="1" dirty="0">
                <a:solidFill>
                  <a:srgbClr val="7455A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  </a:t>
            </a:r>
            <a:endParaRPr lang="ko-KR" altLang="en-US" sz="2800" b="1" dirty="0">
              <a:solidFill>
                <a:srgbClr val="7455A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29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6A4D721-A755-49F2-94FB-CDC54ACDD420}"/>
              </a:ext>
            </a:extLst>
          </p:cNvPr>
          <p:cNvSpPr/>
          <p:nvPr/>
        </p:nvSpPr>
        <p:spPr>
          <a:xfrm>
            <a:off x="7934219" y="1105910"/>
            <a:ext cx="4020783" cy="5349211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540B95-D30B-42B3-88B2-FE42D05154D7}"/>
              </a:ext>
            </a:extLst>
          </p:cNvPr>
          <p:cNvSpPr/>
          <p:nvPr/>
        </p:nvSpPr>
        <p:spPr>
          <a:xfrm>
            <a:off x="4257782" y="3030559"/>
            <a:ext cx="3229610" cy="288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4190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자치구 별 소득현황 파악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0BCB5F68-CEE9-40F1-257D-0A77E1DB2193}"/>
              </a:ext>
            </a:extLst>
          </p:cNvPr>
          <p:cNvSpPr>
            <a:spLocks/>
          </p:cNvSpPr>
          <p:nvPr/>
        </p:nvSpPr>
        <p:spPr>
          <a:xfrm>
            <a:off x="642135" y="1133858"/>
            <a:ext cx="3112478" cy="681039"/>
          </a:xfrm>
          <a:prstGeom prst="rect">
            <a:avLst/>
          </a:prstGeom>
          <a:solidFill>
            <a:srgbClr val="F9F4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구별 외국인 거주데이터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21621799-4B83-24D0-F6A0-91F4921F3BBF}"/>
              </a:ext>
            </a:extLst>
          </p:cNvPr>
          <p:cNvSpPr>
            <a:spLocks/>
          </p:cNvSpPr>
          <p:nvPr/>
        </p:nvSpPr>
        <p:spPr>
          <a:xfrm>
            <a:off x="642135" y="1867918"/>
            <a:ext cx="3112478" cy="681039"/>
          </a:xfrm>
          <a:prstGeom prst="rect">
            <a:avLst/>
          </a:prstGeom>
          <a:solidFill>
            <a:srgbClr val="F9F4F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서울시 구별 소득수준분포</a:t>
            </a: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26D06C47-779C-1832-097B-D086779DCE61}"/>
              </a:ext>
            </a:extLst>
          </p:cNvPr>
          <p:cNvSpPr>
            <a:spLocks/>
          </p:cNvSpPr>
          <p:nvPr/>
        </p:nvSpPr>
        <p:spPr>
          <a:xfrm>
            <a:off x="4612201" y="1546297"/>
            <a:ext cx="2733829" cy="594995"/>
          </a:xfrm>
          <a:prstGeom prst="rect">
            <a:avLst/>
          </a:prstGeom>
          <a:solidFill>
            <a:srgbClr val="C4A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구별 외국인 소득</a:t>
            </a:r>
          </a:p>
        </p:txBody>
      </p:sp>
      <p:sp>
        <p:nvSpPr>
          <p:cNvPr id="12" name="텍스트 상자 5">
            <a:extLst>
              <a:ext uri="{FF2B5EF4-FFF2-40B4-BE49-F238E27FC236}">
                <a16:creationId xmlns:a16="http://schemas.microsoft.com/office/drawing/2014/main" id="{C034C507-8D16-A001-0910-FAD13C656762}"/>
              </a:ext>
            </a:extLst>
          </p:cNvPr>
          <p:cNvSpPr txBox="1">
            <a:spLocks/>
          </p:cNvSpPr>
          <p:nvPr/>
        </p:nvSpPr>
        <p:spPr>
          <a:xfrm>
            <a:off x="4388835" y="3303961"/>
            <a:ext cx="2957195" cy="2277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>
              <a:lnSpc>
                <a:spcPct val="150000"/>
              </a:lnSpc>
            </a:pP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행정구별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비율을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종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속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endParaRPr lang="en-US" altLang="ko-KR" sz="1200" i="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>
              <a:lnSpc>
                <a:spcPct val="150000"/>
              </a:lnSpc>
            </a:pP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수준을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독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립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설정하여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행정구별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소득의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관련성을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회귀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</a:t>
            </a:r>
            <a:r>
              <a:rPr lang="ko-KR" altLang="en-US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 파악</a:t>
            </a:r>
            <a:r>
              <a:rPr lang="ko-KR" altLang="en-US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endParaRPr lang="en-US" altLang="ko-KR" sz="1200" i="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>
              <a:lnSpc>
                <a:spcPct val="150000"/>
              </a:lnSpc>
            </a:pPr>
            <a:endParaRPr lang="en-US" sz="1200" i="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>
              <a:lnSpc>
                <a:spcPct val="150000"/>
              </a:lnSpc>
            </a:pP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모델이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종속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변수의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변동성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87%를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설명하는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것은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모델이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데이터의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잘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포착하고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데이터에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대해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강력한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예측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능력을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갖고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있다는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것을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나타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냄</a:t>
            </a:r>
            <a:endParaRPr lang="ko-KR" altLang="en-US" sz="18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8" descr="C:/Users/dydwl/AppData/Roaming/PolarisOffice/ETemp/18460_23127376/image14.png">
            <a:extLst>
              <a:ext uri="{FF2B5EF4-FFF2-40B4-BE49-F238E27FC236}">
                <a16:creationId xmlns:a16="http://schemas.microsoft.com/office/drawing/2014/main" id="{D05D03A1-9717-2594-887F-ECB175E2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29" y="1357460"/>
            <a:ext cx="3579444" cy="2881630"/>
          </a:xfrm>
          <a:prstGeom prst="rect">
            <a:avLst/>
          </a:prstGeom>
          <a:noFill/>
        </p:spPr>
      </p:pic>
      <p:sp>
        <p:nvSpPr>
          <p:cNvPr id="15" name="텍스트 상자 44">
            <a:extLst>
              <a:ext uri="{FF2B5EF4-FFF2-40B4-BE49-F238E27FC236}">
                <a16:creationId xmlns:a16="http://schemas.microsoft.com/office/drawing/2014/main" id="{A71B3EBE-1B0B-008F-9088-AC87AA2C028C}"/>
              </a:ext>
            </a:extLst>
          </p:cNvPr>
          <p:cNvSpPr txBox="1">
            <a:spLocks/>
          </p:cNvSpPr>
          <p:nvPr/>
        </p:nvSpPr>
        <p:spPr>
          <a:xfrm>
            <a:off x="8308527" y="4468169"/>
            <a:ext cx="3394075" cy="4724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소득 분포 많은 지역</a:t>
            </a:r>
          </a:p>
        </p:txBody>
      </p:sp>
      <p:pic>
        <p:nvPicPr>
          <p:cNvPr id="16" name="그림 46" descr="C:/Users/dydwl/AppData/Roaming/PolarisOffice/ETemp/18460_23127376/fImage37244878467.png">
            <a:extLst>
              <a:ext uri="{FF2B5EF4-FFF2-40B4-BE49-F238E27FC236}">
                <a16:creationId xmlns:a16="http://schemas.microsoft.com/office/drawing/2014/main" id="{877D6E8C-9558-32CE-BD5E-F0B523D28C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0" y="4660683"/>
            <a:ext cx="3610610" cy="1429385"/>
          </a:xfrm>
          <a:prstGeom prst="rect">
            <a:avLst/>
          </a:prstGeom>
          <a:noFill/>
        </p:spPr>
      </p:pic>
      <p:pic>
        <p:nvPicPr>
          <p:cNvPr id="17" name="그림 47" descr="C:/Users/dydwl/AppData/Roaming/PolarisOffice/ETemp/18460_23127376/fImage117364886334.png">
            <a:extLst>
              <a:ext uri="{FF2B5EF4-FFF2-40B4-BE49-F238E27FC236}">
                <a16:creationId xmlns:a16="http://schemas.microsoft.com/office/drawing/2014/main" id="{C5F16917-D5C7-20AA-C854-54101E6D3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0" y="3030559"/>
            <a:ext cx="3494405" cy="1412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 cmpd="sng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텍스트 상자 50">
            <a:extLst>
              <a:ext uri="{FF2B5EF4-FFF2-40B4-BE49-F238E27FC236}">
                <a16:creationId xmlns:a16="http://schemas.microsoft.com/office/drawing/2014/main" id="{5D06D0CE-BAB6-274A-3A22-8C77B00E3FC7}"/>
              </a:ext>
            </a:extLst>
          </p:cNvPr>
          <p:cNvSpPr txBox="1">
            <a:spLocks/>
          </p:cNvSpPr>
          <p:nvPr/>
        </p:nvSpPr>
        <p:spPr>
          <a:xfrm>
            <a:off x="8390759" y="4902097"/>
            <a:ext cx="3229610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분포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은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행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위치를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선택하는데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도움을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중요한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제</a:t>
            </a:r>
            <a:r>
              <a:rPr lang="ko-KR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endParaRPr lang="en-US" altLang="ko-KR" sz="1200" i="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hangingPunct="1"/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수준이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높은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외국인이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거주하거나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방문하는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지역에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위치시켜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그들에게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필요한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상품과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서비스를</a:t>
            </a:r>
            <a:r>
              <a:rPr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i="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</a:t>
            </a:r>
            <a:r>
              <a:rPr lang="ko-KR" altLang="en-US" sz="1200" i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함</a:t>
            </a:r>
            <a:endParaRPr lang="ko-KR" altLang="en-US" sz="18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C7A24485-6912-42E3-8EF6-F38ECDADFF20}"/>
              </a:ext>
            </a:extLst>
          </p:cNvPr>
          <p:cNvSpPr/>
          <p:nvPr/>
        </p:nvSpPr>
        <p:spPr>
          <a:xfrm rot="13500000">
            <a:off x="3607622" y="1467378"/>
            <a:ext cx="727979" cy="727979"/>
          </a:xfrm>
          <a:prstGeom prst="rtTriangle">
            <a:avLst/>
          </a:prstGeom>
          <a:solidFill>
            <a:srgbClr val="745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8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088F331-D292-47F5-AF47-7D830D0B355F}"/>
              </a:ext>
            </a:extLst>
          </p:cNvPr>
          <p:cNvSpPr/>
          <p:nvPr/>
        </p:nvSpPr>
        <p:spPr>
          <a:xfrm>
            <a:off x="8327881" y="1273338"/>
            <a:ext cx="3686141" cy="488933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B54188D2-1060-4150-8E25-E91CB54FA87E}"/>
              </a:ext>
            </a:extLst>
          </p:cNvPr>
          <p:cNvSpPr/>
          <p:nvPr/>
        </p:nvSpPr>
        <p:spPr>
          <a:xfrm>
            <a:off x="4254920" y="1273337"/>
            <a:ext cx="3686141" cy="488933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371789A-BB7C-452F-97AB-D95C86ECC710}"/>
              </a:ext>
            </a:extLst>
          </p:cNvPr>
          <p:cNvSpPr/>
          <p:nvPr/>
        </p:nvSpPr>
        <p:spPr>
          <a:xfrm>
            <a:off x="175047" y="1271881"/>
            <a:ext cx="3686141" cy="4889335"/>
          </a:xfrm>
          <a:prstGeom prst="roundRect">
            <a:avLst>
              <a:gd name="adj" fmla="val 3747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4190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군집분석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분석기법 상세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2" name="Picture " descr="C:/Users/dydwl/AppData/Roaming/PolarisOffice/ETemp/18460_23127376/fImage1056434666500.png">
            <a:extLst>
              <a:ext uri="{FF2B5EF4-FFF2-40B4-BE49-F238E27FC236}">
                <a16:creationId xmlns:a16="http://schemas.microsoft.com/office/drawing/2014/main" id="{7E72B1D1-8FF3-8AE2-EFBA-A95D979B7C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052" y="2231502"/>
            <a:ext cx="3202066" cy="3066294"/>
          </a:xfrm>
          <a:prstGeom prst="rect">
            <a:avLst/>
          </a:prstGeom>
          <a:noFill/>
        </p:spPr>
      </p:pic>
      <p:pic>
        <p:nvPicPr>
          <p:cNvPr id="4" name="Picture " descr="C:/Users/dydwl/AppData/Roaming/PolarisOffice/ETemp/18460_23127376/fImage281804685724.png">
            <a:extLst>
              <a:ext uri="{FF2B5EF4-FFF2-40B4-BE49-F238E27FC236}">
                <a16:creationId xmlns:a16="http://schemas.microsoft.com/office/drawing/2014/main" id="{7518DBDB-FEC3-4650-D486-F7A158BDEE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35" y="2117007"/>
            <a:ext cx="3326765" cy="2804471"/>
          </a:xfrm>
          <a:prstGeom prst="rect">
            <a:avLst/>
          </a:prstGeom>
          <a:noFill/>
        </p:spPr>
      </p:pic>
      <p:sp>
        <p:nvSpPr>
          <p:cNvPr id="11" name="Rect 0">
            <a:extLst>
              <a:ext uri="{FF2B5EF4-FFF2-40B4-BE49-F238E27FC236}">
                <a16:creationId xmlns:a16="http://schemas.microsoft.com/office/drawing/2014/main" id="{7F60919E-0FC4-E4C9-72FB-8747E2404D04}"/>
              </a:ext>
            </a:extLst>
          </p:cNvPr>
          <p:cNvSpPr txBox="1">
            <a:spLocks/>
          </p:cNvSpPr>
          <p:nvPr/>
        </p:nvSpPr>
        <p:spPr>
          <a:xfrm>
            <a:off x="4605020" y="1406690"/>
            <a:ext cx="2981960" cy="6445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Elbow Method</a:t>
            </a:r>
            <a:endParaRPr lang="ko-KR" altLang="en-US" sz="20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B2AA6F41-D69B-63B3-58B4-1772907D6AE9}"/>
              </a:ext>
            </a:extLst>
          </p:cNvPr>
          <p:cNvSpPr txBox="1">
            <a:spLocks/>
          </p:cNvSpPr>
          <p:nvPr/>
        </p:nvSpPr>
        <p:spPr>
          <a:xfrm>
            <a:off x="275583" y="1406690"/>
            <a:ext cx="3330575" cy="6445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K-means clustering</a:t>
            </a:r>
            <a:endParaRPr lang="ko-KR" altLang="en-US" sz="20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E8490D2A-70DA-8D9E-D6C4-498FC8BE044F}"/>
              </a:ext>
            </a:extLst>
          </p:cNvPr>
          <p:cNvSpPr txBox="1">
            <a:spLocks/>
          </p:cNvSpPr>
          <p:nvPr/>
        </p:nvSpPr>
        <p:spPr>
          <a:xfrm>
            <a:off x="8683751" y="1400762"/>
            <a:ext cx="2981960" cy="64452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군집분석 예상 </a:t>
            </a:r>
            <a:r>
              <a:rPr sz="2000" b="1" dirty="0" err="1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결과</a:t>
            </a:r>
            <a:endParaRPr lang="ko-KR" altLang="en-US" sz="2000" b="1" dirty="0">
              <a:solidFill>
                <a:schemeClr val="dk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04CE5EA7-2C58-2D4F-A389-9C56048A14A5}"/>
              </a:ext>
            </a:extLst>
          </p:cNvPr>
          <p:cNvSpPr>
            <a:spLocks/>
          </p:cNvSpPr>
          <p:nvPr/>
        </p:nvSpPr>
        <p:spPr>
          <a:xfrm>
            <a:off x="533633" y="5134668"/>
            <a:ext cx="3022777" cy="6463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추계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인구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수,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데이터를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활용하여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특성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기반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공간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유력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외국인특화점포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결과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심층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Rect 0">
            <a:extLst>
              <a:ext uri="{FF2B5EF4-FFF2-40B4-BE49-F238E27FC236}">
                <a16:creationId xmlns:a16="http://schemas.microsoft.com/office/drawing/2014/main" id="{26C01236-C277-5E94-9DE0-5563F2419DA6}"/>
              </a:ext>
            </a:extLst>
          </p:cNvPr>
          <p:cNvSpPr>
            <a:spLocks/>
          </p:cNvSpPr>
          <p:nvPr/>
        </p:nvSpPr>
        <p:spPr>
          <a:xfrm>
            <a:off x="4441622" y="5209379"/>
            <a:ext cx="3326766" cy="6463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군집의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개수가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1-&gt;2, 2-&gt;3으로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늘어날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때 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변동성이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급감하는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반면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4개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이후에는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거의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변동성이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없으므로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4개가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가장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적당한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군집수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(k)로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판단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" name="Picture " descr="C:/Users/dydwl/AppData/Roaming/PolarisOffice/ETemp/18460_23127376/fImage812434679169.png">
            <a:extLst>
              <a:ext uri="{FF2B5EF4-FFF2-40B4-BE49-F238E27FC236}">
                <a16:creationId xmlns:a16="http://schemas.microsoft.com/office/drawing/2014/main" id="{AB255D89-7392-65B0-332C-8311FD79F4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2" t="19944" r="76516" b="2705"/>
          <a:stretch/>
        </p:blipFill>
        <p:spPr>
          <a:xfrm>
            <a:off x="307494" y="2220179"/>
            <a:ext cx="3266754" cy="28123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9270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4190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군집분석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19</a:t>
            </a:fld>
            <a:endParaRPr lang="ko-KR" alt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ADE5F80-896A-4EBB-1A4C-55B814F7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660994"/>
              </p:ext>
            </p:extLst>
          </p:nvPr>
        </p:nvGraphicFramePr>
        <p:xfrm>
          <a:off x="4210097" y="1436420"/>
          <a:ext cx="4023755" cy="3217545"/>
        </p:xfrm>
        <a:graphic>
          <a:graphicData uri="http://schemas.openxmlformats.org/drawingml/2006/table">
            <a:tbl>
              <a:tblPr firstRow="1" bandRow="1">
                <a:effectLst>
                  <a:outerShdw blurRad="127000" dist="38100" dir="2700000" algn="tl" rotWithShape="0">
                    <a:prstClr val="black">
                      <a:alpha val="33000"/>
                    </a:prstClr>
                  </a:outerShdw>
                </a:effectLst>
                <a:tableStyleId>{5C22544A-7EE6-4342-B048-85BDC9FD1C3A}</a:tableStyleId>
              </a:tblPr>
              <a:tblGrid>
                <a:gridCol w="80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4510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400" b="0" i="0" kern="1200" dirty="0">
                        <a:solidFill>
                          <a:schemeClr val="lt1"/>
                        </a:solidFill>
                        <a:latin typeface="Pretendard Thin" panose="02000203000000020004" pitchFamily="50" charset="-127"/>
                        <a:ea typeface="Pretendard Thin" panose="02000203000000020004" pitchFamily="50" charset="-127"/>
                        <a:cs typeface="Pretendard Thin" panose="02000203000000020004" pitchFamily="50" charset="-127"/>
                      </a:endParaRPr>
                    </a:p>
                  </a:txBody>
                  <a:tcPr marL="90170" marR="90170" marT="46990" marB="46990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1400" b="1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클러스터1</a:t>
                      </a:r>
                      <a:endParaRPr lang="ko-KR" altLang="en-US" sz="1400" b="1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1400" b="1" i="0" kern="1200" dirty="0" err="1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클러스터</a:t>
                      </a:r>
                      <a:r>
                        <a:rPr sz="1400" b="1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2</a:t>
                      </a:r>
                      <a:endParaRPr lang="ko-KR" altLang="en-US" sz="1400" b="1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클러스터</a:t>
                      </a:r>
                      <a:r>
                        <a:rPr sz="1400" b="0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3</a:t>
                      </a:r>
                      <a:endParaRPr lang="ko-KR" altLang="en-US" sz="1400" b="0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클러스터</a:t>
                      </a:r>
                      <a:r>
                        <a:rPr sz="1400" b="0" i="0" kern="1200" dirty="0">
                          <a:solidFill>
                            <a:schemeClr val="lt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4</a:t>
                      </a:r>
                      <a:endParaRPr lang="ko-KR" altLang="en-US" sz="1400" b="0" i="0" kern="1200" dirty="0">
                        <a:solidFill>
                          <a:schemeClr val="lt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040"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추계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외국인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인구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수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외국인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소득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</a:t>
                      </a: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하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하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04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외국인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sz="1400" b="0" i="0" kern="1200" dirty="0" err="1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소비</a:t>
                      </a: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데이터</a:t>
                      </a: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>
                          <a:solidFill>
                            <a:schemeClr val="dk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상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상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400" b="0" i="0" kern="1200" dirty="0">
                          <a:solidFill>
                            <a:schemeClr val="dk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하</a:t>
                      </a:r>
                      <a:endParaRPr lang="ko-KR" altLang="en-US" sz="1400" b="0" i="0" kern="1200" dirty="0">
                        <a:solidFill>
                          <a:schemeClr val="dk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170" marR="90170" marT="46990" marB="4699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" descr="C:/Users/dydwl/AppData/Roaming/PolarisOffice/ETemp/18460_23127376/fImage4550443941478.png">
            <a:extLst>
              <a:ext uri="{FF2B5EF4-FFF2-40B4-BE49-F238E27FC236}">
                <a16:creationId xmlns:a16="http://schemas.microsoft.com/office/drawing/2014/main" id="{A1F79D54-F1A9-4DF2-FE2D-16BFA0205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4" y="1530770"/>
            <a:ext cx="2981960" cy="2527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</p:pic>
      <p:pic>
        <p:nvPicPr>
          <p:cNvPr id="4" name="Picture " descr="C:/Users/dydwl/AppData/Roaming/PolarisOffice/ETemp/18460_23127376/fImage28743959358.png">
            <a:extLst>
              <a:ext uri="{FF2B5EF4-FFF2-40B4-BE49-F238E27FC236}">
                <a16:creationId xmlns:a16="http://schemas.microsoft.com/office/drawing/2014/main" id="{1FF0B945-DCFD-37CA-C047-5CEC9C2109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9" y="4512361"/>
            <a:ext cx="1441450" cy="1403985"/>
          </a:xfrm>
          <a:prstGeom prst="rect">
            <a:avLst/>
          </a:prstGeom>
          <a:noFill/>
        </p:spPr>
      </p:pic>
      <p:sp>
        <p:nvSpPr>
          <p:cNvPr id="11" name="Rect 0">
            <a:extLst>
              <a:ext uri="{FF2B5EF4-FFF2-40B4-BE49-F238E27FC236}">
                <a16:creationId xmlns:a16="http://schemas.microsoft.com/office/drawing/2014/main" id="{E2E39B94-01AF-9696-C939-69C66F59BF5E}"/>
              </a:ext>
            </a:extLst>
          </p:cNvPr>
          <p:cNvSpPr>
            <a:spLocks/>
          </p:cNvSpPr>
          <p:nvPr/>
        </p:nvSpPr>
        <p:spPr>
          <a:xfrm>
            <a:off x="4979082" y="1417692"/>
            <a:ext cx="868317" cy="3255324"/>
          </a:xfrm>
          <a:prstGeom prst="rect">
            <a:avLst/>
          </a:prstGeom>
          <a:solidFill>
            <a:srgbClr val="C00000">
              <a:alpha val="6000"/>
            </a:srgbClr>
          </a:solidFill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EC92296B-1C25-A70B-6D39-3BFE8F6B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48127"/>
              </p:ext>
            </p:extLst>
          </p:nvPr>
        </p:nvGraphicFramePr>
        <p:xfrm>
          <a:off x="9172748" y="1207555"/>
          <a:ext cx="2410460" cy="3112770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38100" dir="2700000" algn="tl" rotWithShape="0">
                    <a:prstClr val="black">
                      <a:alpha val="35000"/>
                    </a:prstClr>
                  </a:outerShdw>
                </a:effectLst>
                <a:tableStyleId>{5C22544A-7EE6-4342-B048-85BDC9FD1C3A}</a:tableStyleId>
              </a:tblPr>
              <a:tblGrid>
                <a:gridCol w="241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400" b="1" i="0" kern="1200" dirty="0" err="1">
                          <a:solidFill>
                            <a:srgbClr val="FFFFFF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클러스터</a:t>
                      </a:r>
                      <a:r>
                        <a:rPr sz="1400" b="1" i="0" kern="1200" dirty="0">
                          <a:solidFill>
                            <a:srgbClr val="FFFFFF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1</a:t>
                      </a:r>
                      <a:endParaRPr lang="ko-KR" altLang="en-US" sz="1400" b="1" i="0" kern="1200" dirty="0">
                        <a:solidFill>
                          <a:srgbClr val="FFFFFF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관악구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광진구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금천구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동대문구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동작구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마포구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서대문구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성북구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용산구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종로구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strike="noStrike" kern="1200" dirty="0" err="1">
                          <a:solidFill>
                            <a:srgbClr val="000000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중구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267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4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3" name="Picture " descr="C:/Users/dydwl/AppData/Roaming/PolarisOffice/ETemp/18460_23127376/fImage5218164006962.png">
            <a:extLst>
              <a:ext uri="{FF2B5EF4-FFF2-40B4-BE49-F238E27FC236}">
                <a16:creationId xmlns:a16="http://schemas.microsoft.com/office/drawing/2014/main" id="{6896DD95-2857-E071-D900-374610306D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871" y="4483201"/>
            <a:ext cx="2347723" cy="18951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39000"/>
              </a:prstClr>
            </a:outerShdw>
          </a:effectLst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3E989CDF-9D61-2432-54AB-30DD3904EDC7}"/>
              </a:ext>
            </a:extLst>
          </p:cNvPr>
          <p:cNvSpPr txBox="1">
            <a:spLocks/>
          </p:cNvSpPr>
          <p:nvPr/>
        </p:nvSpPr>
        <p:spPr>
          <a:xfrm>
            <a:off x="4305409" y="4808647"/>
            <a:ext cx="3754755" cy="15696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클러스터링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결과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클러스터1이 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3개의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영역에서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가장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높은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지표를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나타내므로클러스터1에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해당하는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구역에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초점을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맞춤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클러스터1에는 11개의 ‘구’ 가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포함되며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지역만을</a:t>
            </a:r>
            <a:r>
              <a:rPr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6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재시각화함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5" name="도형 38">
            <a:extLst>
              <a:ext uri="{FF2B5EF4-FFF2-40B4-BE49-F238E27FC236}">
                <a16:creationId xmlns:a16="http://schemas.microsoft.com/office/drawing/2014/main" id="{6E41A68D-C030-9061-0B59-9A0D72AA1DBF}"/>
              </a:ext>
            </a:extLst>
          </p:cNvPr>
          <p:cNvCxnSpPr>
            <a:cxnSpLocks/>
          </p:cNvCxnSpPr>
          <p:nvPr/>
        </p:nvCxnSpPr>
        <p:spPr>
          <a:xfrm>
            <a:off x="3729714" y="1035470"/>
            <a:ext cx="0" cy="5413324"/>
          </a:xfrm>
          <a:prstGeom prst="line">
            <a:avLst/>
          </a:prstGeom>
          <a:ln w="15875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38">
            <a:extLst>
              <a:ext uri="{FF2B5EF4-FFF2-40B4-BE49-F238E27FC236}">
                <a16:creationId xmlns:a16="http://schemas.microsoft.com/office/drawing/2014/main" id="{3A580A1B-D173-4F59-B168-E1D7CC2327AC}"/>
              </a:ext>
            </a:extLst>
          </p:cNvPr>
          <p:cNvCxnSpPr>
            <a:cxnSpLocks/>
          </p:cNvCxnSpPr>
          <p:nvPr/>
        </p:nvCxnSpPr>
        <p:spPr>
          <a:xfrm>
            <a:off x="8717764" y="1035470"/>
            <a:ext cx="0" cy="5413324"/>
          </a:xfrm>
          <a:prstGeom prst="line">
            <a:avLst/>
          </a:prstGeom>
          <a:ln w="15875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3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458D7-04E2-40A6-ABD0-BE0AA64BE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7"/>
          <a:stretch/>
        </p:blipFill>
        <p:spPr>
          <a:xfrm>
            <a:off x="-189222" y="826619"/>
            <a:ext cx="12641571" cy="60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16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접근성 분석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2" name="그림 35">
            <a:extLst>
              <a:ext uri="{FF2B5EF4-FFF2-40B4-BE49-F238E27FC236}">
                <a16:creationId xmlns:a16="http://schemas.microsoft.com/office/drawing/2014/main" id="{A088267A-2863-8862-64D2-69DA323A89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4" y="1925111"/>
            <a:ext cx="3100705" cy="2675890"/>
          </a:xfrm>
          <a:prstGeom prst="rect">
            <a:avLst/>
          </a:prstGeom>
          <a:noFill/>
          <a:effectLst>
            <a:outerShdw blurRad="101600" dist="6350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8E424B-FB58-07B5-F087-42AA40A64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471" y="1925111"/>
            <a:ext cx="3246755" cy="2675890"/>
          </a:xfrm>
          <a:prstGeom prst="rect">
            <a:avLst/>
          </a:prstGeom>
          <a:effectLst>
            <a:outerShdw blurRad="101600" dist="63500" dir="2700000" algn="tl" rotWithShape="0">
              <a:prstClr val="black">
                <a:alpha val="33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1DC533-6C6F-3C18-0CE6-32B58A04F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62" y="1681589"/>
            <a:ext cx="3401695" cy="3162935"/>
          </a:xfrm>
          <a:prstGeom prst="rect">
            <a:avLst/>
          </a:prstGeom>
          <a:effectLst>
            <a:outerShdw blurRad="101600" dist="63500" dir="2700000" algn="tl" rotWithShape="0">
              <a:prstClr val="black">
                <a:alpha val="33000"/>
              </a:prstClr>
            </a:outerShdw>
          </a:effectLst>
        </p:spPr>
      </p:pic>
      <p:sp>
        <p:nvSpPr>
          <p:cNvPr id="13" name="텍스트 상자 4">
            <a:extLst>
              <a:ext uri="{FF2B5EF4-FFF2-40B4-BE49-F238E27FC236}">
                <a16:creationId xmlns:a16="http://schemas.microsoft.com/office/drawing/2014/main" id="{1447CBDA-3A0F-B070-24E4-9A1E92AB0540}"/>
              </a:ext>
            </a:extLst>
          </p:cNvPr>
          <p:cNvSpPr txBox="1">
            <a:spLocks/>
          </p:cNvSpPr>
          <p:nvPr/>
        </p:nvSpPr>
        <p:spPr>
          <a:xfrm>
            <a:off x="4404995" y="5120822"/>
            <a:ext cx="3524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40">
            <a:extLst>
              <a:ext uri="{FF2B5EF4-FFF2-40B4-BE49-F238E27FC236}">
                <a16:creationId xmlns:a16="http://schemas.microsoft.com/office/drawing/2014/main" id="{636EE5AC-965D-C107-AB9E-D14D358C1D79}"/>
              </a:ext>
            </a:extLst>
          </p:cNvPr>
          <p:cNvSpPr txBox="1">
            <a:spLocks/>
          </p:cNvSpPr>
          <p:nvPr/>
        </p:nvSpPr>
        <p:spPr>
          <a:xfrm>
            <a:off x="4401707" y="5089072"/>
            <a:ext cx="3429000" cy="925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데이터프레임으로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이후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google Map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API를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통해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주소를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X,Y좌표로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텍스트 상자 41">
            <a:extLst>
              <a:ext uri="{FF2B5EF4-FFF2-40B4-BE49-F238E27FC236}">
                <a16:creationId xmlns:a16="http://schemas.microsoft.com/office/drawing/2014/main" id="{BB8F02F7-7DCF-A577-B136-33C437617C23}"/>
              </a:ext>
            </a:extLst>
          </p:cNvPr>
          <p:cNvSpPr txBox="1">
            <a:spLocks/>
          </p:cNvSpPr>
          <p:nvPr/>
        </p:nvSpPr>
        <p:spPr>
          <a:xfrm>
            <a:off x="219752" y="5089072"/>
            <a:ext cx="3429000" cy="9246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서울시부동산정보광장에서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대상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이름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및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주소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수집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6" name="텍스트 상자 42">
            <a:extLst>
              <a:ext uri="{FF2B5EF4-FFF2-40B4-BE49-F238E27FC236}">
                <a16:creationId xmlns:a16="http://schemas.microsoft.com/office/drawing/2014/main" id="{B58E6D0A-EC8F-FB38-E38F-6DF3B72FF12D}"/>
              </a:ext>
            </a:extLst>
          </p:cNvPr>
          <p:cNvSpPr txBox="1">
            <a:spLocks/>
          </p:cNvSpPr>
          <p:nvPr/>
        </p:nvSpPr>
        <p:spPr>
          <a:xfrm>
            <a:off x="8844280" y="5089072"/>
            <a:ext cx="3429000" cy="9251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변환한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X,Y좌표를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통해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지도에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외국인특화부동산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위치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8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표시</a:t>
            </a:r>
            <a:r>
              <a:rPr sz="18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lang="ko-KR" altLang="en-US" sz="18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5C25F593-9A95-4B08-8B25-1517C20E3DBC}"/>
              </a:ext>
            </a:extLst>
          </p:cNvPr>
          <p:cNvSpPr/>
          <p:nvPr/>
        </p:nvSpPr>
        <p:spPr>
          <a:xfrm rot="13500000">
            <a:off x="3457912" y="3013236"/>
            <a:ext cx="486779" cy="499647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58AB98E6-DE66-4310-922A-952B403E2EB6}"/>
              </a:ext>
            </a:extLst>
          </p:cNvPr>
          <p:cNvSpPr/>
          <p:nvPr/>
        </p:nvSpPr>
        <p:spPr>
          <a:xfrm rot="13500000">
            <a:off x="7883889" y="3013234"/>
            <a:ext cx="486779" cy="499647"/>
          </a:xfrm>
          <a:prstGeom prst="rtTriangle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11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다리꼴 12">
            <a:extLst>
              <a:ext uri="{FF2B5EF4-FFF2-40B4-BE49-F238E27FC236}">
                <a16:creationId xmlns:a16="http://schemas.microsoft.com/office/drawing/2014/main" id="{553A9502-9C10-4E24-8C7C-377524A1F818}"/>
              </a:ext>
            </a:extLst>
          </p:cNvPr>
          <p:cNvSpPr/>
          <p:nvPr/>
        </p:nvSpPr>
        <p:spPr>
          <a:xfrm rot="16200000">
            <a:off x="5890800" y="850360"/>
            <a:ext cx="2212339" cy="2944939"/>
          </a:xfrm>
          <a:prstGeom prst="trapezoid">
            <a:avLst/>
          </a:prstGeom>
          <a:gradFill>
            <a:gsLst>
              <a:gs pos="0">
                <a:srgbClr val="F8F5FB"/>
              </a:gs>
              <a:gs pos="100000">
                <a:srgbClr val="DCC9E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77717C-2C09-42B3-8FC2-BEF64DD0A769}"/>
              </a:ext>
            </a:extLst>
          </p:cNvPr>
          <p:cNvSpPr/>
          <p:nvPr/>
        </p:nvSpPr>
        <p:spPr>
          <a:xfrm>
            <a:off x="784516" y="5408401"/>
            <a:ext cx="4911724" cy="1138947"/>
          </a:xfrm>
          <a:prstGeom prst="rect">
            <a:avLst/>
          </a:prstGeom>
          <a:solidFill>
            <a:srgbClr val="E0D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5B7BC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접근성 분석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2" name="Picture " descr="C:/Users/dydwl/AppData/Roaming/PolarisOffice/ETemp/18460_23127376/fImage4375763194464.png">
            <a:extLst>
              <a:ext uri="{FF2B5EF4-FFF2-40B4-BE49-F238E27FC236}">
                <a16:creationId xmlns:a16="http://schemas.microsoft.com/office/drawing/2014/main" id="{7F65FE04-A970-DBD5-0856-4C4B974E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438" y="1216659"/>
            <a:ext cx="3119947" cy="2218799"/>
          </a:xfrm>
          <a:prstGeom prst="rect">
            <a:avLst/>
          </a:prstGeom>
          <a:noFill/>
        </p:spPr>
      </p:pic>
      <p:pic>
        <p:nvPicPr>
          <p:cNvPr id="3" name="Picture " descr="C:/Users/dydwl/AppData/Roaming/PolarisOffice/ETemp/18460_23127376/fImage689273205705.png">
            <a:extLst>
              <a:ext uri="{FF2B5EF4-FFF2-40B4-BE49-F238E27FC236}">
                <a16:creationId xmlns:a16="http://schemas.microsoft.com/office/drawing/2014/main" id="{D86A6007-3B98-623D-3F35-83D36BC004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6" y="1022440"/>
            <a:ext cx="5295162" cy="4197893"/>
          </a:xfrm>
          <a:prstGeom prst="rect">
            <a:avLst/>
          </a:prstGeom>
          <a:noFill/>
        </p:spPr>
      </p:pic>
      <p:sp>
        <p:nvSpPr>
          <p:cNvPr id="12" name="Rect 0">
            <a:extLst>
              <a:ext uri="{FF2B5EF4-FFF2-40B4-BE49-F238E27FC236}">
                <a16:creationId xmlns:a16="http://schemas.microsoft.com/office/drawing/2014/main" id="{61762F7E-4A24-C184-5118-04D0C70D242F}"/>
              </a:ext>
            </a:extLst>
          </p:cNvPr>
          <p:cNvSpPr txBox="1">
            <a:spLocks/>
          </p:cNvSpPr>
          <p:nvPr/>
        </p:nvSpPr>
        <p:spPr>
          <a:xfrm>
            <a:off x="960119" y="5561736"/>
            <a:ext cx="4694555" cy="83227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장기체류 외국인 유동인구 데이터는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미개방데이터로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해당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데이터에서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유동인구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피처를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이용하여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외국인특화점포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선정에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영향을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미치는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변수로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</a:t>
            </a:r>
            <a:r>
              <a:rPr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예정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9612EAEC-873D-4D3E-A0D4-4720005F2352}"/>
              </a:ext>
            </a:extLst>
          </p:cNvPr>
          <p:cNvSpPr>
            <a:spLocks/>
          </p:cNvSpPr>
          <p:nvPr/>
        </p:nvSpPr>
        <p:spPr>
          <a:xfrm>
            <a:off x="8469438" y="3679794"/>
            <a:ext cx="3030788" cy="738664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0" tIns="0" rIns="0" bIns="0" anchor="ctr">
            <a:spAutoFit/>
          </a:bodyPr>
          <a:lstStyle/>
          <a:p>
            <a:pPr marL="171450" indent="-171450" algn="l" defTabSz="914400" rtl="0" eaLnBrk="0" latinLnBrk="0" hangingPunct="0">
              <a:buFont typeface="Arial" panose="020B0604020202020204" pitchFamily="34" charset="0"/>
              <a:buChar char="•"/>
            </a:pPr>
            <a:r>
              <a:rPr lang="en-US" altLang="ko-KR" sz="1200" dirty="0">
                <a:ln w="9525" cap="flat" cmpd="sng">
                  <a:noFill/>
                  <a:prstDash/>
                </a:ln>
                <a:solidFill>
                  <a:srgbClr val="45454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QGIS</a:t>
            </a:r>
            <a:r>
              <a:rPr lang="ko-KR" altLang="en-US" sz="1200" dirty="0">
                <a:ln w="9525" cap="flat" cmpd="sng">
                  <a:noFill/>
                  <a:prstDash/>
                </a:ln>
                <a:solidFill>
                  <a:srgbClr val="45454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활용하여 외국인 접근성 분석 후 데이터를 종합하여 행정동 별 외국인 이용</a:t>
            </a:r>
            <a:endParaRPr lang="en-US" altLang="ko-KR" sz="1200" dirty="0">
              <a:ln w="9525" cap="flat" cmpd="sng">
                <a:noFill/>
                <a:prstDash/>
              </a:ln>
              <a:solidFill>
                <a:srgbClr val="454545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algn="l" defTabSz="914400" rtl="0" eaLnBrk="0" latinLnBrk="0" hangingPunct="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454545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 지점 및 특화점포 최적 입지를 분석하고 이를 시각화 할 예정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1F161F-BAEF-4A78-8EEC-DC14FD81F69A}"/>
              </a:ext>
            </a:extLst>
          </p:cNvPr>
          <p:cNvGrpSpPr/>
          <p:nvPr/>
        </p:nvGrpSpPr>
        <p:grpSpPr>
          <a:xfrm>
            <a:off x="9654472" y="2199659"/>
            <a:ext cx="813708" cy="304017"/>
            <a:chOff x="10887599" y="371680"/>
            <a:chExt cx="966556" cy="307945"/>
          </a:xfrm>
          <a:solidFill>
            <a:srgbClr val="FFFFFF">
              <a:alpha val="80000"/>
            </a:srgbClr>
          </a:solidFill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B47BADC7-711C-466C-9BCF-EA4D572DF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7599" y="439116"/>
              <a:ext cx="966556" cy="1870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1019175"/>
              <a:r>
                <a:rPr lang="ko-KR" altLang="en-US" sz="12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 시</a:t>
              </a:r>
              <a:endParaRPr lang="en-US" sz="1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35" name="Straight Connector 93">
              <a:extLst>
                <a:ext uri="{FF2B5EF4-FFF2-40B4-BE49-F238E27FC236}">
                  <a16:creationId xmlns:a16="http://schemas.microsoft.com/office/drawing/2014/main" id="{D115F80C-9C5E-4CB2-B69D-132A156EB401}"/>
                </a:ext>
              </a:extLst>
            </p:cNvPr>
            <p:cNvCxnSpPr/>
            <p:nvPr/>
          </p:nvCxnSpPr>
          <p:spPr bwMode="auto">
            <a:xfrm>
              <a:off x="10887599" y="371680"/>
              <a:ext cx="953601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4">
              <a:extLst>
                <a:ext uri="{FF2B5EF4-FFF2-40B4-BE49-F238E27FC236}">
                  <a16:creationId xmlns:a16="http://schemas.microsoft.com/office/drawing/2014/main" id="{0A32465E-4821-4011-AC0D-DD6078B2E8D2}"/>
                </a:ext>
              </a:extLst>
            </p:cNvPr>
            <p:cNvCxnSpPr/>
            <p:nvPr/>
          </p:nvCxnSpPr>
          <p:spPr bwMode="auto">
            <a:xfrm>
              <a:off x="10887599" y="678562"/>
              <a:ext cx="953600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BB153F-E0EA-4A22-9CCB-00599D01A76B}"/>
              </a:ext>
            </a:extLst>
          </p:cNvPr>
          <p:cNvSpPr txBox="1"/>
          <p:nvPr/>
        </p:nvSpPr>
        <p:spPr>
          <a:xfrm>
            <a:off x="103195" y="33824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07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화살표: 왼쪽/위쪽 16">
            <a:extLst>
              <a:ext uri="{FF2B5EF4-FFF2-40B4-BE49-F238E27FC236}">
                <a16:creationId xmlns:a16="http://schemas.microsoft.com/office/drawing/2014/main" id="{A7D76B0F-4F83-0987-9F8F-4B3B13490E96}"/>
              </a:ext>
            </a:extLst>
          </p:cNvPr>
          <p:cNvSpPr/>
          <p:nvPr/>
        </p:nvSpPr>
        <p:spPr>
          <a:xfrm rot="8295808">
            <a:off x="3179379" y="2658851"/>
            <a:ext cx="1872950" cy="2033640"/>
          </a:xfrm>
          <a:prstGeom prst="leftUpArrow">
            <a:avLst>
              <a:gd name="adj1" fmla="val 8670"/>
              <a:gd name="adj2" fmla="val 11764"/>
              <a:gd name="adj3" fmla="val 13873"/>
            </a:avLst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DD932-C0B6-45AC-8364-E5C9E96321A3}"/>
              </a:ext>
            </a:extLst>
          </p:cNvPr>
          <p:cNvSpPr/>
          <p:nvPr/>
        </p:nvSpPr>
        <p:spPr>
          <a:xfrm>
            <a:off x="2514600" y="2800350"/>
            <a:ext cx="838690" cy="145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최적 입지 선정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48C035-3CAF-8E96-6D24-6A14553BED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2" y="994414"/>
            <a:ext cx="3112126" cy="2246375"/>
          </a:xfrm>
          <a:prstGeom prst="rect">
            <a:avLst/>
          </a:prstGeom>
        </p:spPr>
      </p:pic>
      <p:pic>
        <p:nvPicPr>
          <p:cNvPr id="16" name="그림 23">
            <a:extLst>
              <a:ext uri="{FF2B5EF4-FFF2-40B4-BE49-F238E27FC236}">
                <a16:creationId xmlns:a16="http://schemas.microsoft.com/office/drawing/2014/main" id="{FD3BE2B6-6B4F-C3A5-B455-1BF071075E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0" y="3811019"/>
            <a:ext cx="3110230" cy="2211705"/>
          </a:xfrm>
          <a:prstGeom prst="rect">
            <a:avLst/>
          </a:prstGeom>
          <a:noFill/>
        </p:spPr>
      </p:pic>
      <p:sp>
        <p:nvSpPr>
          <p:cNvPr id="19" name="제목 33">
            <a:extLst>
              <a:ext uri="{FF2B5EF4-FFF2-40B4-BE49-F238E27FC236}">
                <a16:creationId xmlns:a16="http://schemas.microsoft.com/office/drawing/2014/main" id="{D0714819-31FE-22D6-4B36-1DF4C642663F}"/>
              </a:ext>
            </a:extLst>
          </p:cNvPr>
          <p:cNvSpPr txBox="1">
            <a:spLocks/>
          </p:cNvSpPr>
          <p:nvPr/>
        </p:nvSpPr>
        <p:spPr>
          <a:xfrm>
            <a:off x="206311" y="5878829"/>
            <a:ext cx="3559009" cy="653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체류 외국인에 대한 보행인구 및 </a:t>
            </a:r>
            <a:r>
              <a:rPr lang="ko-KR" altLang="en-US" sz="1400" b="1" dirty="0" err="1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비보행인구</a:t>
            </a:r>
            <a:r>
              <a:rPr lang="ko-KR" altLang="en-US" sz="14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정보</a:t>
            </a:r>
            <a:endParaRPr lang="ko-KR" altLang="en-US" sz="14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제목 33">
            <a:extLst>
              <a:ext uri="{FF2B5EF4-FFF2-40B4-BE49-F238E27FC236}">
                <a16:creationId xmlns:a16="http://schemas.microsoft.com/office/drawing/2014/main" id="{A0875291-D7AF-E7B0-9954-33F2B060A610}"/>
              </a:ext>
            </a:extLst>
          </p:cNvPr>
          <p:cNvSpPr txBox="1">
            <a:spLocks/>
          </p:cNvSpPr>
          <p:nvPr/>
        </p:nvSpPr>
        <p:spPr>
          <a:xfrm>
            <a:off x="206312" y="3102292"/>
            <a:ext cx="3559009" cy="653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>
                <a:solidFill>
                  <a:schemeClr val="dk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대상 금융관련 위치 정보</a:t>
            </a:r>
            <a:endParaRPr lang="ko-KR" altLang="en-US" sz="1400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오른쪽 화살표 7">
            <a:extLst>
              <a:ext uri="{FF2B5EF4-FFF2-40B4-BE49-F238E27FC236}">
                <a16:creationId xmlns:a16="http://schemas.microsoft.com/office/drawing/2014/main" id="{0A4698B6-EBAA-4E2E-3532-19C5912B1652}"/>
              </a:ext>
            </a:extLst>
          </p:cNvPr>
          <p:cNvSpPr>
            <a:spLocks/>
          </p:cNvSpPr>
          <p:nvPr/>
        </p:nvSpPr>
        <p:spPr>
          <a:xfrm>
            <a:off x="8606608" y="2971276"/>
            <a:ext cx="876439" cy="915446"/>
          </a:xfrm>
          <a:prstGeom prst="rightArrow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/>
          </a:p>
        </p:txBody>
      </p:sp>
      <p:sp>
        <p:nvSpPr>
          <p:cNvPr id="33" name="텍스트 상자 31">
            <a:extLst>
              <a:ext uri="{FF2B5EF4-FFF2-40B4-BE49-F238E27FC236}">
                <a16:creationId xmlns:a16="http://schemas.microsoft.com/office/drawing/2014/main" id="{EC802963-1F05-5308-E4D0-4D763F3B43B8}"/>
              </a:ext>
            </a:extLst>
          </p:cNvPr>
          <p:cNvSpPr txBox="1">
            <a:spLocks/>
          </p:cNvSpPr>
          <p:nvPr/>
        </p:nvSpPr>
        <p:spPr>
          <a:xfrm>
            <a:off x="4620166" y="6061889"/>
            <a:ext cx="424370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우선입지선정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문제에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적용되는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즘으로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                              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제한된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시설물은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이전에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제시한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‘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외국인특화부동산’을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algn="l" defTabSz="914400" rtl="0" eaLnBrk="1" latinLnBrk="0" hangingPunct="1">
              <a:buFont typeface="Arial" panose="020B0604020202020204" pitchFamily="34" charset="0"/>
              <a:buChar char="•"/>
            </a:pP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기준으로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해당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알고리즘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적용하여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우선입지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선정</a:t>
            </a:r>
            <a:r>
              <a:rPr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예정</a:t>
            </a:r>
            <a:endParaRPr lang="ko-KR" altLang="en-US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A8FB7C2-FF40-4556-8AB9-60EFDD7A90B7}"/>
              </a:ext>
            </a:extLst>
          </p:cNvPr>
          <p:cNvGrpSpPr/>
          <p:nvPr/>
        </p:nvGrpSpPr>
        <p:grpSpPr>
          <a:xfrm>
            <a:off x="9648432" y="1683074"/>
            <a:ext cx="2257625" cy="3766880"/>
            <a:chOff x="7779456" y="4502373"/>
            <a:chExt cx="2928397" cy="1912064"/>
          </a:xfrm>
          <a:effectLst>
            <a:outerShdw blurRad="127000" dist="63500" dir="2700000" algn="tl" rotWithShape="0">
              <a:prstClr val="black">
                <a:alpha val="38000"/>
              </a:prstClr>
            </a:outerShdw>
          </a:effectLst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097199DB-D7E3-45FD-8AE2-42E34B08C61F}"/>
                </a:ext>
              </a:extLst>
            </p:cNvPr>
            <p:cNvSpPr/>
            <p:nvPr/>
          </p:nvSpPr>
          <p:spPr>
            <a:xfrm>
              <a:off x="7779456" y="4502373"/>
              <a:ext cx="2928397" cy="637021"/>
            </a:xfrm>
            <a:prstGeom prst="round2SameRect">
              <a:avLst/>
            </a:prstGeom>
            <a:solidFill>
              <a:srgbClr val="312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최적의 입지 선정</a:t>
              </a:r>
              <a:endParaRPr lang="ko-KR" altLang="en-US" sz="1100" i="1" dirty="0">
                <a:latin typeface="Cambria" panose="02040503050406030204" pitchFamily="18" charset="0"/>
              </a:endParaRPr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18630145-6402-4CD6-8757-4B69C722CB84}"/>
                </a:ext>
              </a:extLst>
            </p:cNvPr>
            <p:cNvSpPr/>
            <p:nvPr/>
          </p:nvSpPr>
          <p:spPr>
            <a:xfrm>
              <a:off x="7779456" y="5135286"/>
              <a:ext cx="2928397" cy="1279151"/>
            </a:xfrm>
            <a:prstGeom prst="round2SameRect">
              <a:avLst>
                <a:gd name="adj1" fmla="val 0"/>
                <a:gd name="adj2" fmla="val 12217"/>
              </a:avLst>
            </a:prstGeom>
            <a:solidFill>
              <a:srgbClr val="F7F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현재는 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‘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’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를 기준으로 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차적 분석을 진행하였으나</a:t>
              </a:r>
              <a:endParaRPr lang="en-US" altLang="ko-KR" sz="1400" dirty="0">
                <a:solidFill>
                  <a:srgbClr val="31296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실제 본선에서는 해당 구 안에서도 특정 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‘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동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’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을 기준으로 세부 분석 진행 예전</a:t>
              </a:r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A27827F-0BED-42BD-8FA9-12F48A991506}"/>
              </a:ext>
            </a:extLst>
          </p:cNvPr>
          <p:cNvSpPr/>
          <p:nvPr/>
        </p:nvSpPr>
        <p:spPr>
          <a:xfrm>
            <a:off x="4524916" y="1190812"/>
            <a:ext cx="3876618" cy="1969211"/>
          </a:xfrm>
          <a:prstGeom prst="roundRect">
            <a:avLst>
              <a:gd name="adj" fmla="val 5916"/>
            </a:avLst>
          </a:prstGeom>
          <a:solidFill>
            <a:srgbClr val="F8F5FB"/>
          </a:solidFill>
          <a:ln>
            <a:noFill/>
          </a:ln>
          <a:effectLst>
            <a:outerShdw blurRad="127000" dist="63500" dir="2700000" algn="t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58E5A94-8E52-4A1F-AEC4-F829385931A9}"/>
              </a:ext>
            </a:extLst>
          </p:cNvPr>
          <p:cNvGrpSpPr/>
          <p:nvPr/>
        </p:nvGrpSpPr>
        <p:grpSpPr>
          <a:xfrm>
            <a:off x="4524916" y="3755707"/>
            <a:ext cx="3876618" cy="2188898"/>
            <a:chOff x="7779456" y="4502374"/>
            <a:chExt cx="2928397" cy="1912063"/>
          </a:xfrm>
          <a:effectLst>
            <a:outerShdw blurRad="127000" dist="63500" dir="2700000" algn="tl" rotWithShape="0">
              <a:prstClr val="black">
                <a:alpha val="38000"/>
              </a:prstClr>
            </a:outerShdw>
          </a:effectLst>
        </p:grpSpPr>
        <p:sp>
          <p:nvSpPr>
            <p:cNvPr id="51" name="사각형: 둥근 위쪽 모서리 50">
              <a:extLst>
                <a:ext uri="{FF2B5EF4-FFF2-40B4-BE49-F238E27FC236}">
                  <a16:creationId xmlns:a16="http://schemas.microsoft.com/office/drawing/2014/main" id="{379C1C10-D0C2-420B-9BF4-27EA74CF5A78}"/>
                </a:ext>
              </a:extLst>
            </p:cNvPr>
            <p:cNvSpPr/>
            <p:nvPr/>
          </p:nvSpPr>
          <p:spPr>
            <a:xfrm>
              <a:off x="7779456" y="4502374"/>
              <a:ext cx="2928397" cy="637022"/>
            </a:xfrm>
            <a:prstGeom prst="round2SameRect">
              <a:avLst/>
            </a:prstGeom>
            <a:solidFill>
              <a:srgbClr val="312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MCLP 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기법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1100" i="1" dirty="0">
                  <a:latin typeface="Cambria" panose="02040503050406030204" pitchFamily="18" charset="0"/>
                  <a:ea typeface="Cambria" panose="02040503050406030204" pitchFamily="18" charset="0"/>
                </a:rPr>
                <a:t>Maximal Covering Location Problems</a:t>
              </a:r>
              <a:endParaRPr lang="ko-KR" altLang="en-US" sz="1100" i="1" dirty="0">
                <a:latin typeface="Cambria" panose="02040503050406030204" pitchFamily="18" charset="0"/>
              </a:endParaRPr>
            </a:p>
          </p:txBody>
        </p:sp>
        <p:sp>
          <p:nvSpPr>
            <p:cNvPr id="52" name="사각형: 둥근 위쪽 모서리 51">
              <a:extLst>
                <a:ext uri="{FF2B5EF4-FFF2-40B4-BE49-F238E27FC236}">
                  <a16:creationId xmlns:a16="http://schemas.microsoft.com/office/drawing/2014/main" id="{E73BDD3C-DBCF-4E54-9FD0-96465A4C20E0}"/>
                </a:ext>
              </a:extLst>
            </p:cNvPr>
            <p:cNvSpPr/>
            <p:nvPr/>
          </p:nvSpPr>
          <p:spPr>
            <a:xfrm>
              <a:off x="7779456" y="5135286"/>
              <a:ext cx="2928397" cy="1279151"/>
            </a:xfrm>
            <a:prstGeom prst="round2SameRect">
              <a:avLst>
                <a:gd name="adj1" fmla="val 0"/>
                <a:gd name="adj2" fmla="val 12217"/>
              </a:avLst>
            </a:prstGeom>
            <a:solidFill>
              <a:srgbClr val="F7F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시설물의 개수 혹은 예산 비용이 제한되었을 때</a:t>
              </a:r>
              <a:r>
                <a:rPr lang="en-US" altLang="ko-KR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00" dirty="0">
                  <a:solidFill>
                    <a:srgbClr val="31296F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시설물의 서비스 수준을 높이기 위하여 주어진 제안조건 하에서 시설물이 커버하는 수요량을 최대화하는 위치를 선정하는 것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2CA6046-A0C7-4A0D-847A-4FE05FB2E4EA}"/>
              </a:ext>
            </a:extLst>
          </p:cNvPr>
          <p:cNvSpPr txBox="1"/>
          <p:nvPr/>
        </p:nvSpPr>
        <p:spPr>
          <a:xfrm>
            <a:off x="5045185" y="2134990"/>
            <a:ext cx="31912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W =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유동인구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 =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보행자 변수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 =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관련 위치 변수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 =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보행자 및 금융관련 위치 거리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76BC33-D7B1-4863-87A8-2BA78DA817FA}"/>
                  </a:ext>
                </a:extLst>
              </p:cNvPr>
              <p:cNvSpPr txBox="1"/>
              <p:nvPr/>
            </p:nvSpPr>
            <p:spPr>
              <a:xfrm>
                <a:off x="4681733" y="1486963"/>
                <a:ext cx="3562985" cy="392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100(</m:t>
                    </m:r>
                    <m:func>
                      <m:func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fName>
                      <m:e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  <m:func>
                      <m:func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fName>
                      <m:e>
                        <m:f>
                          <m:f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176BC33-D7B1-4863-87A8-2BA78DA81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733" y="1486963"/>
                <a:ext cx="3562985" cy="392223"/>
              </a:xfrm>
              <a:prstGeom prst="rect">
                <a:avLst/>
              </a:prstGeom>
              <a:blipFill>
                <a:blip r:embed="rId5"/>
                <a:stretch>
                  <a:fillRect l="-1712" t="-3125" r="-856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1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AB8251D-00D4-454F-B33A-57B961559918}"/>
              </a:ext>
            </a:extLst>
          </p:cNvPr>
          <p:cNvSpPr/>
          <p:nvPr/>
        </p:nvSpPr>
        <p:spPr>
          <a:xfrm>
            <a:off x="4062441" y="2995240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56BE306-1D99-4A5E-84EC-A08CE9AAB909}"/>
              </a:ext>
            </a:extLst>
          </p:cNvPr>
          <p:cNvSpPr/>
          <p:nvPr/>
        </p:nvSpPr>
        <p:spPr>
          <a:xfrm>
            <a:off x="2706595" y="2995241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36F249C-60A8-445B-9D7C-7C01C4712EED}"/>
              </a:ext>
            </a:extLst>
          </p:cNvPr>
          <p:cNvSpPr/>
          <p:nvPr/>
        </p:nvSpPr>
        <p:spPr>
          <a:xfrm>
            <a:off x="1448004" y="3000029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7F23A01-32C5-4F69-BD86-22C2897764A5}"/>
              </a:ext>
            </a:extLst>
          </p:cNvPr>
          <p:cNvSpPr/>
          <p:nvPr/>
        </p:nvSpPr>
        <p:spPr>
          <a:xfrm>
            <a:off x="3353154" y="1694448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1C78F4B-D4CC-4C6D-877D-4AB236D2A848}"/>
              </a:ext>
            </a:extLst>
          </p:cNvPr>
          <p:cNvSpPr/>
          <p:nvPr/>
        </p:nvSpPr>
        <p:spPr>
          <a:xfrm>
            <a:off x="1975346" y="1692015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475C70D-A83D-4C10-88C6-3009488C4741}"/>
              </a:ext>
            </a:extLst>
          </p:cNvPr>
          <p:cNvSpPr/>
          <p:nvPr/>
        </p:nvSpPr>
        <p:spPr>
          <a:xfrm>
            <a:off x="648395" y="1724203"/>
            <a:ext cx="893979" cy="1181287"/>
          </a:xfrm>
          <a:prstGeom prst="roundRect">
            <a:avLst>
              <a:gd name="adj" fmla="val 8235"/>
            </a:avLst>
          </a:prstGeom>
          <a:solidFill>
            <a:srgbClr val="F9F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CA1D07-6BF9-49F5-97FC-D13B3E21C26E}"/>
              </a:ext>
            </a:extLst>
          </p:cNvPr>
          <p:cNvSpPr/>
          <p:nvPr/>
        </p:nvSpPr>
        <p:spPr>
          <a:xfrm>
            <a:off x="448507" y="4454218"/>
            <a:ext cx="5132349" cy="1672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381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752607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아키텍처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종합 시각화 대시보드 제작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776F9-F76B-EBF7-22DF-299D4BBD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54" y="1848895"/>
            <a:ext cx="5604632" cy="3217512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34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2ADAF-19A8-3351-78F2-658A7C7D8E4A}"/>
              </a:ext>
            </a:extLst>
          </p:cNvPr>
          <p:cNvSpPr txBox="1"/>
          <p:nvPr/>
        </p:nvSpPr>
        <p:spPr>
          <a:xfrm>
            <a:off x="6107180" y="1092707"/>
            <a:ext cx="388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금융정보 시각화 대시보드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텍스트 상자 31">
            <a:extLst>
              <a:ext uri="{FF2B5EF4-FFF2-40B4-BE49-F238E27FC236}">
                <a16:creationId xmlns:a16="http://schemas.microsoft.com/office/drawing/2014/main" id="{1484B3D1-1489-D673-287F-EE50420E1F1D}"/>
              </a:ext>
            </a:extLst>
          </p:cNvPr>
          <p:cNvSpPr txBox="1">
            <a:spLocks/>
          </p:cNvSpPr>
          <p:nvPr/>
        </p:nvSpPr>
        <p:spPr>
          <a:xfrm>
            <a:off x="6528841" y="5360930"/>
            <a:ext cx="4917673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l" defTabSz="914400" rtl="0" eaLnBrk="1" latinLnBrk="0" hangingPunct="1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Tableau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활용하여 외국인 수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연령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성별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국적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직종 및 평균 소득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pPr algn="l" defTabSz="914400" rtl="0" eaLnBrk="1" latinLnBrk="0" hangingPunct="1"/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평균 대출 금액 등의 금융 정보를 조회할 수 있는 동적 대시보드 제작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F92684-85C2-4834-9250-A6BC8F89A3A4}"/>
              </a:ext>
            </a:extLst>
          </p:cNvPr>
          <p:cNvSpPr txBox="1"/>
          <p:nvPr/>
        </p:nvSpPr>
        <p:spPr>
          <a:xfrm>
            <a:off x="434963" y="1092708"/>
            <a:ext cx="500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0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통합 데이터 셋 구성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44D4D-7745-2321-3DF3-D8A14B2BF429}"/>
              </a:ext>
            </a:extLst>
          </p:cNvPr>
          <p:cNvSpPr txBox="1"/>
          <p:nvPr/>
        </p:nvSpPr>
        <p:spPr>
          <a:xfrm>
            <a:off x="4156284" y="3794127"/>
            <a:ext cx="718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자동차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F6207-33BA-8E4E-A8CD-1F504636F967}"/>
              </a:ext>
            </a:extLst>
          </p:cNvPr>
          <p:cNvSpPr txBox="1"/>
          <p:nvPr/>
        </p:nvSpPr>
        <p:spPr>
          <a:xfrm>
            <a:off x="2152070" y="249555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업종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23427-F28F-9451-3A13-57B1DB80FE63}"/>
              </a:ext>
            </a:extLst>
          </p:cNvPr>
          <p:cNvSpPr txBox="1"/>
          <p:nvPr/>
        </p:nvSpPr>
        <p:spPr>
          <a:xfrm>
            <a:off x="3438419" y="2495558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부동산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0967DC-4A07-08D4-E9A8-F6C99F21CDFE}"/>
              </a:ext>
            </a:extLst>
          </p:cNvPr>
          <p:cNvSpPr txBox="1"/>
          <p:nvPr/>
        </p:nvSpPr>
        <p:spPr>
          <a:xfrm>
            <a:off x="1671096" y="3795915"/>
            <a:ext cx="54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소득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87F28-718A-54EC-29DE-CCC69E8692E0}"/>
              </a:ext>
            </a:extLst>
          </p:cNvPr>
          <p:cNvSpPr txBox="1"/>
          <p:nvPr/>
        </p:nvSpPr>
        <p:spPr>
          <a:xfrm>
            <a:off x="2884101" y="3787774"/>
            <a:ext cx="54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대출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A4AE2-E976-30FC-9C20-849DD2E88524}"/>
              </a:ext>
            </a:extLst>
          </p:cNvPr>
          <p:cNvSpPr txBox="1"/>
          <p:nvPr/>
        </p:nvSpPr>
        <p:spPr>
          <a:xfrm>
            <a:off x="809245" y="2495558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국적</a:t>
            </a:r>
            <a:endParaRPr lang="en-US" altLang="ko-KR" sz="16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텍스트 상자 31">
            <a:extLst>
              <a:ext uri="{FF2B5EF4-FFF2-40B4-BE49-F238E27FC236}">
                <a16:creationId xmlns:a16="http://schemas.microsoft.com/office/drawing/2014/main" id="{73BA4371-36AA-3C2F-67F9-3A846440E0D5}"/>
              </a:ext>
            </a:extLst>
          </p:cNvPr>
          <p:cNvSpPr txBox="1">
            <a:spLocks/>
          </p:cNvSpPr>
          <p:nvPr/>
        </p:nvSpPr>
        <p:spPr>
          <a:xfrm>
            <a:off x="555844" y="4586827"/>
            <a:ext cx="4917673" cy="167218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성별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연령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거주지역 등을 기준으로 국적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업종 및 금융 관련 다양한 정보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자동차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소득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대출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피처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(Feature)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생성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자동차 관련정보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(KCB),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 관련정보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(KCB), </a:t>
            </a:r>
            <a:r>
              <a:rPr lang="ko-KR" altLang="en-US" sz="1400" b="0" i="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전국 직업분류별 평균소득 현황</a:t>
            </a:r>
            <a:r>
              <a:rPr lang="en-US" altLang="ko-KR" sz="1400" b="0" i="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b="0" i="0" kern="12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FiBP</a:t>
            </a:r>
            <a:r>
              <a:rPr lang="en-US" altLang="ko-KR" sz="1400" b="0" i="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1400" b="0" i="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 데이터 안심구역 </a:t>
            </a:r>
            <a:r>
              <a:rPr lang="ko-KR" altLang="en-US" sz="1400" b="0" i="0" kern="1200" dirty="0" err="1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미개방</a:t>
            </a:r>
            <a:r>
              <a:rPr lang="ko-KR" altLang="en-US" sz="1400" b="0" i="0" kern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데이터 활용</a:t>
            </a:r>
          </a:p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0AED1E4-A50E-4CD1-A063-F4FEC3E84C74}"/>
              </a:ext>
            </a:extLst>
          </p:cNvPr>
          <p:cNvGrpSpPr/>
          <p:nvPr/>
        </p:nvGrpSpPr>
        <p:grpSpPr>
          <a:xfrm>
            <a:off x="8643173" y="3304967"/>
            <a:ext cx="813708" cy="304017"/>
            <a:chOff x="10887599" y="371680"/>
            <a:chExt cx="966556" cy="307945"/>
          </a:xfrm>
          <a:solidFill>
            <a:srgbClr val="FFFFFF">
              <a:alpha val="80000"/>
            </a:srgbClr>
          </a:solidFill>
        </p:grpSpPr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7FD528DC-C33D-45F2-B211-E25497117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87599" y="439116"/>
              <a:ext cx="966556" cy="1870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1019175"/>
              <a:r>
                <a:rPr lang="ko-KR" altLang="en-US" sz="1200" dirty="0">
                  <a:solidFill>
                    <a:srgbClr val="C0000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예 시</a:t>
              </a:r>
              <a:endParaRPr lang="en-US" sz="1200" dirty="0">
                <a:solidFill>
                  <a:srgbClr val="C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42" name="Straight Connector 93">
              <a:extLst>
                <a:ext uri="{FF2B5EF4-FFF2-40B4-BE49-F238E27FC236}">
                  <a16:creationId xmlns:a16="http://schemas.microsoft.com/office/drawing/2014/main" id="{5FAB58D4-A7FB-439D-9840-E4C8DA6B851C}"/>
                </a:ext>
              </a:extLst>
            </p:cNvPr>
            <p:cNvCxnSpPr/>
            <p:nvPr/>
          </p:nvCxnSpPr>
          <p:spPr bwMode="auto">
            <a:xfrm>
              <a:off x="10887599" y="371680"/>
              <a:ext cx="953601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4">
              <a:extLst>
                <a:ext uri="{FF2B5EF4-FFF2-40B4-BE49-F238E27FC236}">
                  <a16:creationId xmlns:a16="http://schemas.microsoft.com/office/drawing/2014/main" id="{DC9CFEE6-C0A8-4DC4-B934-426DB19BF6C1}"/>
                </a:ext>
              </a:extLst>
            </p:cNvPr>
            <p:cNvCxnSpPr/>
            <p:nvPr/>
          </p:nvCxnSpPr>
          <p:spPr bwMode="auto">
            <a:xfrm>
              <a:off x="10887599" y="678562"/>
              <a:ext cx="953600" cy="1063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31ECFEC7-E194-4980-ADA2-B08920D5C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9" y="1826473"/>
            <a:ext cx="616241" cy="61624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851BF45-7837-4AF8-8404-C806AAD82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78" y="3071747"/>
            <a:ext cx="696485" cy="69648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3D4C913-475E-4450-9E01-8BBBE98989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946" y="1840982"/>
            <a:ext cx="687413" cy="68741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4096F5A-031C-4718-8507-780D07543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34" y="3123750"/>
            <a:ext cx="622367" cy="62236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F062729-AC33-49A9-BAEB-989D116923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5" y="1842343"/>
            <a:ext cx="616404" cy="61640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28559DD-4CE6-4202-8F20-907B8B3DA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341" y="3123523"/>
            <a:ext cx="616241" cy="6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활용방안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0" name="오각형 166">
            <a:extLst>
              <a:ext uri="{FF2B5EF4-FFF2-40B4-BE49-F238E27FC236}">
                <a16:creationId xmlns:a16="http://schemas.microsoft.com/office/drawing/2014/main" id="{E167FF28-9E05-CCEE-A1EB-F9C6F5C32CF0}"/>
              </a:ext>
            </a:extLst>
          </p:cNvPr>
          <p:cNvSpPr/>
          <p:nvPr/>
        </p:nvSpPr>
        <p:spPr>
          <a:xfrm rot="5400000">
            <a:off x="2020147" y="593640"/>
            <a:ext cx="1809152" cy="478821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2" name="오각형 167">
            <a:extLst>
              <a:ext uri="{FF2B5EF4-FFF2-40B4-BE49-F238E27FC236}">
                <a16:creationId xmlns:a16="http://schemas.microsoft.com/office/drawing/2014/main" id="{A915BF1B-FE47-AF94-878D-CDE11405ACC4}"/>
              </a:ext>
            </a:extLst>
          </p:cNvPr>
          <p:cNvSpPr/>
          <p:nvPr/>
        </p:nvSpPr>
        <p:spPr>
          <a:xfrm rot="16200000">
            <a:off x="1793813" y="2740065"/>
            <a:ext cx="2261824" cy="478821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자유형 168">
            <a:extLst>
              <a:ext uri="{FF2B5EF4-FFF2-40B4-BE49-F238E27FC236}">
                <a16:creationId xmlns:a16="http://schemas.microsoft.com/office/drawing/2014/main" id="{F5789801-7ED2-8652-1177-6CE9F1D783B5}"/>
              </a:ext>
            </a:extLst>
          </p:cNvPr>
          <p:cNvSpPr/>
          <p:nvPr/>
        </p:nvSpPr>
        <p:spPr>
          <a:xfrm>
            <a:off x="530616" y="2081629"/>
            <a:ext cx="706944" cy="1824554"/>
          </a:xfrm>
          <a:custGeom>
            <a:avLst/>
            <a:gdLst>
              <a:gd name="connsiteX0" fmla="*/ 0 w 366034"/>
              <a:gd name="connsiteY0" fmla="*/ 0 h 1717352"/>
              <a:gd name="connsiteX1" fmla="*/ 366034 w 366034"/>
              <a:gd name="connsiteY1" fmla="*/ 0 h 1717352"/>
              <a:gd name="connsiteX2" fmla="*/ 366034 w 366034"/>
              <a:gd name="connsiteY2" fmla="*/ 1717352 h 1717352"/>
              <a:gd name="connsiteX3" fmla="*/ 0 w 366034"/>
              <a:gd name="connsiteY3" fmla="*/ 1717352 h 1717352"/>
              <a:gd name="connsiteX4" fmla="*/ 0 w 366034"/>
              <a:gd name="connsiteY4" fmla="*/ 0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034" h="1717352">
                <a:moveTo>
                  <a:pt x="0" y="0"/>
                </a:moveTo>
                <a:lnTo>
                  <a:pt x="366034" y="0"/>
                </a:lnTo>
                <a:lnTo>
                  <a:pt x="366034" y="1717352"/>
                </a:lnTo>
                <a:lnTo>
                  <a:pt x="0" y="1717352"/>
                </a:lnTo>
                <a:lnTo>
                  <a:pt x="0" y="0"/>
                </a:lnTo>
                <a:close/>
              </a:path>
            </a:pathLst>
          </a:custGeom>
          <a:solidFill>
            <a:srgbClr val="3129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은행점포</a:t>
            </a:r>
            <a:endParaRPr lang="en-US" altLang="ko-KR" sz="1200" dirty="0">
              <a:solidFill>
                <a:srgbClr val="FFFFF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입지분석</a:t>
            </a:r>
            <a:endParaRPr lang="en-US" altLang="ko-KR" sz="1200" dirty="0">
              <a:solidFill>
                <a:srgbClr val="FFFFF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303120-D82A-3916-23DA-46B95E8C2C07}"/>
              </a:ext>
            </a:extLst>
          </p:cNvPr>
          <p:cNvSpPr txBox="1"/>
          <p:nvPr/>
        </p:nvSpPr>
        <p:spPr>
          <a:xfrm>
            <a:off x="1281994" y="2106394"/>
            <a:ext cx="3872527" cy="172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국내은행 지점 재배치 및 운영 최적화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0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서비스 차별화 및 수익 극대화를 달성할 수 있는 지역에 오프라인 지점 배치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채널을 활용한 외국인 금융 서비스 차별화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36000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지점 위치의 외국인 국적 분포를 활용한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맞춤형 언어 지원 서비스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제공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단순 영어 지원 서비스 지양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820C38-5C8D-683E-CA2B-A1A4E4C4AAD8}"/>
              </a:ext>
            </a:extLst>
          </p:cNvPr>
          <p:cNvSpPr txBox="1"/>
          <p:nvPr/>
        </p:nvSpPr>
        <p:spPr>
          <a:xfrm>
            <a:off x="1281994" y="4026484"/>
            <a:ext cx="3872527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 서비스 이용 실태 파악</a:t>
            </a:r>
            <a:endParaRPr lang="en-US" altLang="ko-KR" sz="1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고객 데이터 특성을 반영한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개인화 마케팅</a:t>
            </a:r>
          </a:p>
        </p:txBody>
      </p:sp>
      <p:sp>
        <p:nvSpPr>
          <p:cNvPr id="38" name="자유형 193">
            <a:extLst>
              <a:ext uri="{FF2B5EF4-FFF2-40B4-BE49-F238E27FC236}">
                <a16:creationId xmlns:a16="http://schemas.microsoft.com/office/drawing/2014/main" id="{9788C199-74C3-452A-7C96-EBF2B80C4411}"/>
              </a:ext>
            </a:extLst>
          </p:cNvPr>
          <p:cNvSpPr/>
          <p:nvPr/>
        </p:nvSpPr>
        <p:spPr>
          <a:xfrm>
            <a:off x="530617" y="4010052"/>
            <a:ext cx="706944" cy="2262945"/>
          </a:xfrm>
          <a:custGeom>
            <a:avLst/>
            <a:gdLst>
              <a:gd name="connsiteX0" fmla="*/ 0 w 366034"/>
              <a:gd name="connsiteY0" fmla="*/ 0 h 1717352"/>
              <a:gd name="connsiteX1" fmla="*/ 366034 w 366034"/>
              <a:gd name="connsiteY1" fmla="*/ 0 h 1717352"/>
              <a:gd name="connsiteX2" fmla="*/ 366034 w 366034"/>
              <a:gd name="connsiteY2" fmla="*/ 1717352 h 1717352"/>
              <a:gd name="connsiteX3" fmla="*/ 0 w 366034"/>
              <a:gd name="connsiteY3" fmla="*/ 1717352 h 1717352"/>
              <a:gd name="connsiteX4" fmla="*/ 0 w 366034"/>
              <a:gd name="connsiteY4" fmla="*/ 0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034" h="1717352">
                <a:moveTo>
                  <a:pt x="0" y="0"/>
                </a:moveTo>
                <a:lnTo>
                  <a:pt x="366034" y="0"/>
                </a:lnTo>
                <a:lnTo>
                  <a:pt x="366034" y="1717352"/>
                </a:lnTo>
                <a:lnTo>
                  <a:pt x="0" y="1717352"/>
                </a:lnTo>
                <a:lnTo>
                  <a:pt x="0" y="0"/>
                </a:lnTo>
                <a:close/>
              </a:path>
            </a:pathLst>
          </a:custGeom>
          <a:solidFill>
            <a:srgbClr val="3129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</a:t>
            </a:r>
            <a:endParaRPr lang="en-US" altLang="ko-KR" sz="1200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금융정보</a:t>
            </a:r>
            <a:endParaRPr lang="en-US" altLang="ko-KR" sz="1200" dirty="0">
              <a:solidFill>
                <a:srgbClr val="FFFFF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200" dirty="0" err="1">
                <a:solidFill>
                  <a:srgbClr val="FFFF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endParaRPr lang="en-US" altLang="ko-KR" sz="1200" dirty="0">
              <a:solidFill>
                <a:srgbClr val="FFFFF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6A6CF9B-795C-0767-3528-66BC539704EE}"/>
              </a:ext>
            </a:extLst>
          </p:cNvPr>
          <p:cNvCxnSpPr>
            <a:cxnSpLocks/>
          </p:cNvCxnSpPr>
          <p:nvPr/>
        </p:nvCxnSpPr>
        <p:spPr>
          <a:xfrm>
            <a:off x="555921" y="1961218"/>
            <a:ext cx="476290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05AEA8E-FB12-F20C-2280-4606AE76899D}"/>
              </a:ext>
            </a:extLst>
          </p:cNvPr>
          <p:cNvSpPr txBox="1"/>
          <p:nvPr/>
        </p:nvSpPr>
        <p:spPr>
          <a:xfrm>
            <a:off x="2224852" y="1581133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분석결과 활용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D5CD972-B170-D0E6-6F76-345421CCB5BC}"/>
              </a:ext>
            </a:extLst>
          </p:cNvPr>
          <p:cNvCxnSpPr>
            <a:cxnSpLocks/>
          </p:cNvCxnSpPr>
          <p:nvPr/>
        </p:nvCxnSpPr>
        <p:spPr>
          <a:xfrm>
            <a:off x="6391910" y="1961218"/>
            <a:ext cx="476290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66A780-B557-A418-E921-EC5C8952E0E2}"/>
              </a:ext>
            </a:extLst>
          </p:cNvPr>
          <p:cNvSpPr txBox="1"/>
          <p:nvPr/>
        </p:nvSpPr>
        <p:spPr>
          <a:xfrm>
            <a:off x="8238787" y="1581133"/>
            <a:ext cx="13676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향후 발전 방안</a:t>
            </a: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B829E215-4467-3509-E6E8-D31FBB3E9FE0}"/>
              </a:ext>
            </a:extLst>
          </p:cNvPr>
          <p:cNvSpPr/>
          <p:nvPr/>
        </p:nvSpPr>
        <p:spPr>
          <a:xfrm rot="5400000">
            <a:off x="4197064" y="3676127"/>
            <a:ext cx="3548214" cy="408681"/>
          </a:xfrm>
          <a:prstGeom prst="triangle">
            <a:avLst/>
          </a:prstGeom>
          <a:gradFill flip="none" rotWithShape="1">
            <a:gsLst>
              <a:gs pos="50000">
                <a:srgbClr val="B8B8B8"/>
              </a:gs>
              <a:gs pos="0">
                <a:schemeClr val="bg1"/>
              </a:gs>
              <a:gs pos="100000">
                <a:srgbClr val="70707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FFC6F4B2-7B17-68FF-52B0-4A6426B8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61" y="2070183"/>
            <a:ext cx="250825" cy="244475"/>
          </a:xfrm>
          <a:prstGeom prst="rect">
            <a:avLst/>
          </a:prstGeom>
          <a:solidFill>
            <a:srgbClr val="C4A4E4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</a:p>
        </p:txBody>
      </p:sp>
      <p:sp>
        <p:nvSpPr>
          <p:cNvPr id="46" name="Text Box 41">
            <a:extLst>
              <a:ext uri="{FF2B5EF4-FFF2-40B4-BE49-F238E27FC236}">
                <a16:creationId xmlns:a16="http://schemas.microsoft.com/office/drawing/2014/main" id="{00D72305-32A1-5176-E2A3-089682D8C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174" y="2070183"/>
            <a:ext cx="4457431" cy="244475"/>
          </a:xfrm>
          <a:prstGeom prst="rect">
            <a:avLst/>
          </a:prstGeom>
          <a:solidFill>
            <a:srgbClr val="EAEAE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0" rIns="54000" bIns="0" anchor="ctr"/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None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온</a:t>
            </a: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•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연계 금융 서비스 제공</a:t>
            </a:r>
            <a:endParaRPr lang="ko-KR" altLang="en-US" sz="12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Text Box 42">
            <a:extLst>
              <a:ext uri="{FF2B5EF4-FFF2-40B4-BE49-F238E27FC236}">
                <a16:creationId xmlns:a16="http://schemas.microsoft.com/office/drawing/2014/main" id="{BDC278CA-B92F-11E0-6C6B-64563A3E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650" y="2399610"/>
            <a:ext cx="4540108" cy="13696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358775" indent="-174625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spcBef>
                <a:spcPct val="30000"/>
              </a:spcBef>
              <a:buClrTx/>
            </a:pP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온라인</a:t>
            </a:r>
            <a:r>
              <a:rPr lang="en-US" altLang="ko-KR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채널 융합 강화</a:t>
            </a:r>
            <a:endParaRPr lang="ko-KR" altLang="en-US" sz="11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비디오 </a:t>
            </a:r>
            <a:r>
              <a:rPr lang="ko-KR" altLang="en-US" sz="1000" b="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텔러</a:t>
            </a: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기기</a:t>
            </a:r>
            <a:r>
              <a:rPr lang="en-US" altLang="ko-KR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이체 등 </a:t>
            </a:r>
            <a:r>
              <a:rPr lang="ko-KR" altLang="en-US" sz="1000" b="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삼담</a:t>
            </a:r>
            <a:r>
              <a:rPr lang="ko-KR" altLang="en-US" sz="1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위한 직원과의 화상통신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ko-KR" altLang="en-US" sz="1000" b="0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허브앤스포크</a:t>
            </a:r>
            <a:r>
              <a:rPr lang="en-US" altLang="ko-KR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다수의 소규모 영업점을 중심지점과 연계</a:t>
            </a:r>
            <a:endParaRPr lang="en-US" altLang="ko-KR" sz="10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630000" lvl="3"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ko-KR" altLang="en-US" sz="1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스포크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점포에서 틈새지역 고객 대면업무 수행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630000" lvl="3"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허브지점에서 전문인력 </a:t>
            </a:r>
            <a:r>
              <a:rPr lang="ko-KR" altLang="en-US" sz="1000" b="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스포크</a:t>
            </a: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점포로 파견하여 고객상담 지원</a:t>
            </a:r>
            <a:endParaRPr lang="en-US" altLang="ko-KR" sz="10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630000" lvl="3"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ko-KR" altLang="en-US" sz="1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후선업무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호브지점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공동관리로 지점 및 점포 운영비용 절감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630000" lvl="3">
              <a:spcBef>
                <a:spcPct val="30000"/>
              </a:spcBef>
              <a:buClrTx/>
              <a:buFont typeface="Wingdings" panose="05000000000000000000" pitchFamily="2" charset="2"/>
              <a:buChar char="Ø"/>
            </a:pP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허브지점과 각 </a:t>
            </a:r>
            <a:r>
              <a:rPr lang="ko-KR" altLang="en-US" sz="1000" b="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스포크</a:t>
            </a:r>
            <a:r>
              <a:rPr lang="ko-KR" altLang="en-US" sz="100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점프간 교환근무로 유연한 인력 활용</a:t>
            </a:r>
          </a:p>
        </p:txBody>
      </p:sp>
      <p:sp>
        <p:nvSpPr>
          <p:cNvPr id="48" name="Rectangle 24">
            <a:extLst>
              <a:ext uri="{FF2B5EF4-FFF2-40B4-BE49-F238E27FC236}">
                <a16:creationId xmlns:a16="http://schemas.microsoft.com/office/drawing/2014/main" id="{48E94F75-19C5-4A18-3E98-194B015C1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560" y="3939632"/>
            <a:ext cx="250825" cy="244475"/>
          </a:xfrm>
          <a:prstGeom prst="rect">
            <a:avLst/>
          </a:prstGeom>
          <a:solidFill>
            <a:srgbClr val="C4A4E4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</a:p>
        </p:txBody>
      </p:sp>
      <p:sp>
        <p:nvSpPr>
          <p:cNvPr id="49" name="Text Box 41">
            <a:extLst>
              <a:ext uri="{FF2B5EF4-FFF2-40B4-BE49-F238E27FC236}">
                <a16:creationId xmlns:a16="http://schemas.microsoft.com/office/drawing/2014/main" id="{DD13C3E2-AD00-4A12-EC50-8DE09FE3B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2173" y="3939632"/>
            <a:ext cx="4457431" cy="244475"/>
          </a:xfrm>
          <a:prstGeom prst="rect">
            <a:avLst/>
          </a:prstGeom>
          <a:solidFill>
            <a:srgbClr val="EAEAE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0" rIns="54000" bIns="0" anchor="ctr"/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None/>
            </a:pP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취약계층 대상 </a:t>
            </a:r>
            <a:r>
              <a:rPr lang="ko-KR" altLang="en-US" sz="1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통합형</a:t>
            </a:r>
            <a:r>
              <a:rPr lang="ko-KR" altLang="en-US" sz="1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금융지원 서비스로 고도화</a:t>
            </a:r>
            <a:endParaRPr lang="ko-KR" altLang="en-US" sz="12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0" name="Text Box 42">
            <a:extLst>
              <a:ext uri="{FF2B5EF4-FFF2-40B4-BE49-F238E27FC236}">
                <a16:creationId xmlns:a16="http://schemas.microsoft.com/office/drawing/2014/main" id="{99857912-A264-C559-5E14-2FC497BCF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2649" y="4287166"/>
            <a:ext cx="4462170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358775" indent="-174625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spcBef>
                <a:spcPct val="30000"/>
              </a:spcBef>
              <a:buClrTx/>
            </a:pPr>
            <a:r>
              <a:rPr lang="ko-KR" altLang="en-US" sz="11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시니어 층 등 타 금융 취약계층으로 서비스 확대</a:t>
            </a:r>
            <a:endParaRPr lang="ko-KR" altLang="en-US" sz="110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시니어 층은 신체적 조건으로 인해 디지털 금융 이용에 애로사항 존재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>
              <a:spcBef>
                <a:spcPct val="30000"/>
              </a:spcBef>
              <a:buClrTx/>
            </a:pP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대상으로 고도화 시킨 </a:t>
            </a:r>
            <a:r>
              <a:rPr lang="ko-KR" altLang="en-US" sz="1000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옴니채널</a:t>
            </a:r>
            <a:r>
              <a:rPr lang="ko-KR" altLang="en-US" sz="10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서비스 제공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을 통해 친숙하면서 보다 간편한 금융 서비스 제공</a:t>
            </a:r>
            <a:endParaRPr lang="en-US" altLang="ko-KR" sz="1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>
              <a:spcBef>
                <a:spcPct val="30000"/>
              </a:spcBef>
              <a:buClrTx/>
            </a:pPr>
            <a:r>
              <a:rPr lang="ko-KR" altLang="en-US" sz="1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빅테크</a:t>
            </a:r>
            <a:r>
              <a:rPr lang="ko-KR" altLang="en-US" sz="1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기업이 가지지 못한 </a:t>
            </a:r>
            <a:r>
              <a:rPr lang="ko-KR" altLang="en-US" sz="10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채널을 활용해 서비스 차별화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AD9A58-8E1B-08D5-0FC9-C81E97C07EFA}"/>
              </a:ext>
            </a:extLst>
          </p:cNvPr>
          <p:cNvSpPr txBox="1"/>
          <p:nvPr/>
        </p:nvSpPr>
        <p:spPr>
          <a:xfrm>
            <a:off x="399033" y="869986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제안 아이디어는 은행 지점 운영 최적화와 외국인 고객 대상 개인화 마케팅에 활용할 수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향후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옴니채널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서비스 구현으로 고도화 하여 금융 취약계층 전반을 포괄하는 서비스로 발전 가능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19" y="4699104"/>
            <a:ext cx="3625525" cy="1437550"/>
          </a:xfrm>
          <a:prstGeom prst="rect">
            <a:avLst/>
          </a:prstGeom>
        </p:spPr>
      </p:pic>
      <p:pic>
        <p:nvPicPr>
          <p:cNvPr id="1032" name="Picture 8" descr="자료=각 사/그래픽=김은실 디자이너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9267" r="4079" b="48527"/>
          <a:stretch/>
        </p:blipFill>
        <p:spPr bwMode="auto">
          <a:xfrm>
            <a:off x="6931595" y="5296017"/>
            <a:ext cx="3998586" cy="11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26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06.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활용방안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예시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75C790-6936-1373-A506-C93537E12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03" y="4387962"/>
            <a:ext cx="3153956" cy="1959774"/>
          </a:xfrm>
          <a:prstGeom prst="rect">
            <a:avLst/>
          </a:prstGeom>
          <a:effectLst>
            <a:outerShdw blurRad="101600" dist="50800" dir="2700000" algn="tl" rotWithShape="0">
              <a:prstClr val="black">
                <a:alpha val="36000"/>
              </a:prstClr>
            </a:outerShdw>
          </a:effectLst>
        </p:spPr>
      </p:pic>
      <p:sp>
        <p:nvSpPr>
          <p:cNvPr id="3" name="제목 33">
            <a:extLst>
              <a:ext uri="{FF2B5EF4-FFF2-40B4-BE49-F238E27FC236}">
                <a16:creationId xmlns:a16="http://schemas.microsoft.com/office/drawing/2014/main" id="{BE72AF0E-EA3D-E964-0A36-59602488504C}"/>
              </a:ext>
            </a:extLst>
          </p:cNvPr>
          <p:cNvSpPr txBox="1">
            <a:spLocks/>
          </p:cNvSpPr>
          <p:nvPr/>
        </p:nvSpPr>
        <p:spPr>
          <a:xfrm>
            <a:off x="300429" y="729163"/>
            <a:ext cx="7615684" cy="654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최적 입지 별 </a:t>
            </a:r>
            <a:r>
              <a:rPr lang="en-US" altLang="ko-KR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Top 10 </a:t>
            </a:r>
            <a:r>
              <a:rPr lang="ko-KR" altLang="en-US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외국인 분포 현황</a:t>
            </a:r>
            <a:r>
              <a:rPr lang="en-US" altLang="ko-KR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서울특별시 기준</a:t>
            </a:r>
            <a:r>
              <a:rPr lang="en-US" altLang="ko-KR" sz="1800" b="1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1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467BB-4CE3-BD3E-00D2-CC61CC239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1" y="1577760"/>
            <a:ext cx="6374343" cy="4769976"/>
          </a:xfrm>
          <a:prstGeom prst="rect">
            <a:avLst/>
          </a:prstGeom>
          <a:effectLst>
            <a:outerShdw blurRad="101600" dist="50800" dir="2700000" algn="tl" rotWithShape="0">
              <a:prstClr val="black">
                <a:alpha val="36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403" y="1577760"/>
            <a:ext cx="3153955" cy="2558845"/>
          </a:xfrm>
          <a:prstGeom prst="rect">
            <a:avLst/>
          </a:prstGeom>
          <a:effectLst>
            <a:outerShdw blurRad="101600" dist="50800" dir="2700000" algn="tl" rotWithShape="0">
              <a:prstClr val="black">
                <a:alpha val="3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09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07.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기대효과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5909F871-DF4F-E344-2D3B-0F9B924A7218}"/>
              </a:ext>
            </a:extLst>
          </p:cNvPr>
          <p:cNvSpPr/>
          <p:nvPr/>
        </p:nvSpPr>
        <p:spPr>
          <a:xfrm rot="20700000">
            <a:off x="6063041" y="2038879"/>
            <a:ext cx="2057293" cy="652039"/>
          </a:xfrm>
          <a:custGeom>
            <a:avLst/>
            <a:gdLst>
              <a:gd name="connsiteX0" fmla="*/ 0 w 2173184"/>
              <a:gd name="connsiteY0" fmla="*/ 0 h 688769"/>
              <a:gd name="connsiteX1" fmla="*/ 2173184 w 2173184"/>
              <a:gd name="connsiteY1" fmla="*/ 688769 h 68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73184" h="688769">
                <a:moveTo>
                  <a:pt x="0" y="0"/>
                </a:moveTo>
                <a:cubicBezTo>
                  <a:pt x="907472" y="209797"/>
                  <a:pt x="1814945" y="419595"/>
                  <a:pt x="2173184" y="688769"/>
                </a:cubicBezTo>
              </a:path>
            </a:pathLst>
          </a:cu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3BA34B-58AB-5A6F-7645-ED63D44E7B2F}"/>
              </a:ext>
            </a:extLst>
          </p:cNvPr>
          <p:cNvGrpSpPr/>
          <p:nvPr/>
        </p:nvGrpSpPr>
        <p:grpSpPr>
          <a:xfrm>
            <a:off x="446471" y="2437277"/>
            <a:ext cx="3754859" cy="1869694"/>
            <a:chOff x="8182420" y="1821763"/>
            <a:chExt cx="3754859" cy="186969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F21EDAD-591A-EB20-C0C0-C818BA6670F8}"/>
                </a:ext>
              </a:extLst>
            </p:cNvPr>
            <p:cNvSpPr/>
            <p:nvPr/>
          </p:nvSpPr>
          <p:spPr>
            <a:xfrm>
              <a:off x="8483599" y="1950780"/>
              <a:ext cx="3317887" cy="17406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72000" rIns="72000" bIns="72000" rtlCol="0" anchor="t" anchorCtr="0">
              <a:noAutofit/>
            </a:bodyPr>
            <a:lstStyle/>
            <a:p>
              <a:pPr marL="169863" indent="-169863" eaLnBrk="0" latinLnBrk="0" hangingPunct="0">
                <a:lnSpc>
                  <a:spcPts val="1800"/>
                </a:lnSpc>
                <a:spcBef>
                  <a:spcPts val="600"/>
                </a:spcBef>
                <a:spcAft>
                  <a:spcPts val="200"/>
                </a:spcAft>
                <a:buFont typeface="Arial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금융 서비스 이용 편리성 증대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69863" indent="-169863" eaLnBrk="0" latinLnBrk="0" hangingPunct="0">
                <a:lnSpc>
                  <a:spcPts val="1800"/>
                </a:lnSpc>
                <a:spcBef>
                  <a:spcPts val="600"/>
                </a:spcBef>
                <a:spcAft>
                  <a:spcPts val="200"/>
                </a:spcAft>
                <a:buFont typeface="Arial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금융 위험 및 금융 소외 감소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D9A8D9A-6117-296E-60DF-B7622DF472DF}"/>
                </a:ext>
              </a:extLst>
            </p:cNvPr>
            <p:cNvCxnSpPr/>
            <p:nvPr/>
          </p:nvCxnSpPr>
          <p:spPr>
            <a:xfrm>
              <a:off x="8182420" y="1821763"/>
              <a:ext cx="3754859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51D946-E55A-3AC0-1BA6-18BFD0EF9890}"/>
              </a:ext>
            </a:extLst>
          </p:cNvPr>
          <p:cNvSpPr/>
          <p:nvPr/>
        </p:nvSpPr>
        <p:spPr>
          <a:xfrm>
            <a:off x="8469438" y="3605829"/>
            <a:ext cx="3694509" cy="177275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72000" rIns="72000" bIns="72000" rtlCol="0" anchor="t" anchorCtr="0">
            <a:noAutofit/>
          </a:bodyPr>
          <a:lstStyle/>
          <a:p>
            <a:pPr marL="169863" indent="-169863" eaLnBrk="0" latinLnBrk="0" hangingPunct="0">
              <a:lnSpc>
                <a:spcPts val="18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 서비스 이용자 확대에 따른 고객 증대 및 신규 </a:t>
            </a:r>
            <a:r>
              <a:rPr lang="ko-KR" altLang="en-US" sz="1400" dirty="0" err="1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수익원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발굴</a:t>
            </a:r>
            <a:endParaRPr lang="en-US" altLang="ko-KR" sz="1400" dirty="0">
              <a:solidFill>
                <a:prstClr val="black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69863" indent="-169863" eaLnBrk="0" latinLnBrk="0" hangingPunct="0">
              <a:lnSpc>
                <a:spcPts val="1800"/>
              </a:lnSpc>
              <a:spcBef>
                <a:spcPts val="600"/>
              </a:spcBef>
              <a:spcAft>
                <a:spcPts val="200"/>
              </a:spcAft>
              <a:buFont typeface="Arial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 지점 및 외국인 특화점포 운영 최적화에 따른 효율성 증대</a:t>
            </a:r>
            <a:endParaRPr lang="en-US" altLang="ko-KR" sz="1600" b="1" dirty="0">
              <a:solidFill>
                <a:srgbClr val="6100E2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A33454B7-43E3-99D9-8545-48D2792C90CD}"/>
              </a:ext>
            </a:extLst>
          </p:cNvPr>
          <p:cNvSpPr/>
          <p:nvPr/>
        </p:nvSpPr>
        <p:spPr>
          <a:xfrm rot="9137374">
            <a:off x="4685062" y="3489002"/>
            <a:ext cx="2901043" cy="2902155"/>
          </a:xfrm>
          <a:prstGeom prst="arc">
            <a:avLst>
              <a:gd name="adj1" fmla="val 14074024"/>
              <a:gd name="adj2" fmla="val 1784151"/>
            </a:avLst>
          </a:prstGeom>
          <a:noFill/>
          <a:ln w="25400">
            <a:solidFill>
              <a:srgbClr val="00B1C4"/>
            </a:solidFill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UltraLight" panose="00000300000000000000" pitchFamily="2" charset="-127"/>
              <a:ea typeface="나눔바른고딕 UltraLight" panose="00000300000000000000" pitchFamily="2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F4FDBC-BD80-83F7-B38B-3C6DE71D32FC}"/>
              </a:ext>
            </a:extLst>
          </p:cNvPr>
          <p:cNvGrpSpPr/>
          <p:nvPr/>
        </p:nvGrpSpPr>
        <p:grpSpPr>
          <a:xfrm>
            <a:off x="4011901" y="2206754"/>
            <a:ext cx="4321239" cy="3979950"/>
            <a:chOff x="3978659" y="1840994"/>
            <a:chExt cx="4321239" cy="3979950"/>
          </a:xfrm>
        </p:grpSpPr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59449DA9-EDEF-5C96-3FEF-85E45610426C}"/>
                </a:ext>
              </a:extLst>
            </p:cNvPr>
            <p:cNvSpPr/>
            <p:nvPr/>
          </p:nvSpPr>
          <p:spPr>
            <a:xfrm rot="15393984">
              <a:off x="5678745" y="2469230"/>
              <a:ext cx="2378482" cy="2378483"/>
            </a:xfrm>
            <a:prstGeom prst="ellipse">
              <a:avLst/>
            </a:prstGeom>
            <a:solidFill>
              <a:srgbClr val="6100E2">
                <a:alpha val="15000"/>
              </a:srgbClr>
            </a:solidFill>
            <a:ln w="28575">
              <a:solidFill>
                <a:srgbClr val="6100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sz="16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96870281-DE18-0A70-095E-C23CF3C9605A}"/>
                </a:ext>
              </a:extLst>
            </p:cNvPr>
            <p:cNvSpPr/>
            <p:nvPr/>
          </p:nvSpPr>
          <p:spPr>
            <a:xfrm rot="15393984">
              <a:off x="4221029" y="2050828"/>
              <a:ext cx="2378482" cy="2378483"/>
            </a:xfrm>
            <a:prstGeom prst="ellipse">
              <a:avLst/>
            </a:prstGeom>
            <a:solidFill>
              <a:srgbClr val="D200E2">
                <a:alpha val="15000"/>
              </a:srgbClr>
            </a:solidFill>
            <a:ln w="28575">
              <a:solidFill>
                <a:srgbClr val="D200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sz="16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C9612F9E-3596-ADD1-DB43-FC002E3C2AFB}"/>
                </a:ext>
              </a:extLst>
            </p:cNvPr>
            <p:cNvSpPr/>
            <p:nvPr/>
          </p:nvSpPr>
          <p:spPr>
            <a:xfrm rot="15393984">
              <a:off x="4905021" y="3442461"/>
              <a:ext cx="2378482" cy="2378484"/>
            </a:xfrm>
            <a:prstGeom prst="ellipse">
              <a:avLst/>
            </a:prstGeom>
            <a:solidFill>
              <a:srgbClr val="00B1C4">
                <a:alpha val="15000"/>
              </a:srgbClr>
            </a:solidFill>
            <a:ln w="28575">
              <a:solidFill>
                <a:srgbClr val="00B1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/>
              <a:endParaRPr lang="en-US" sz="160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08230E-788F-F21F-5D4F-4952756BD1A8}"/>
                </a:ext>
              </a:extLst>
            </p:cNvPr>
            <p:cNvSpPr txBox="1"/>
            <p:nvPr/>
          </p:nvSpPr>
          <p:spPr>
            <a:xfrm>
              <a:off x="4925668" y="4817717"/>
              <a:ext cx="20956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정부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en-US" altLang="ko-KR" sz="1600" b="1" dirty="0">
                  <a:solidFill>
                    <a:srgbClr val="474747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Government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16817F-8D3A-C45C-EC16-40D1A79671D4}"/>
                </a:ext>
              </a:extLst>
            </p:cNvPr>
            <p:cNvSpPr txBox="1"/>
            <p:nvPr/>
          </p:nvSpPr>
          <p:spPr>
            <a:xfrm>
              <a:off x="4675358" y="2818874"/>
              <a:ext cx="11264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solidFill>
                    <a:srgbClr val="474747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재한 외국인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(Foreigner)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74747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CD15BB-5C69-2DEB-FC0A-51203124663B}"/>
                </a:ext>
              </a:extLst>
            </p:cNvPr>
            <p:cNvSpPr txBox="1"/>
            <p:nvPr/>
          </p:nvSpPr>
          <p:spPr>
            <a:xfrm>
              <a:off x="6589480" y="3245924"/>
              <a:ext cx="133822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금융사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</a:b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en-US" altLang="ko-KR" sz="1600" b="1" dirty="0">
                  <a:solidFill>
                    <a:srgbClr val="474747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Bank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74747"/>
                  </a:solidFill>
                  <a:effectLst/>
                  <a:uLnTx/>
                  <a:uFillTx/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</a:p>
          </p:txBody>
        </p:sp>
        <p:sp>
          <p:nvSpPr>
            <p:cNvPr id="36" name="원호 35">
              <a:extLst>
                <a:ext uri="{FF2B5EF4-FFF2-40B4-BE49-F238E27FC236}">
                  <a16:creationId xmlns:a16="http://schemas.microsoft.com/office/drawing/2014/main" id="{332BCCB7-8046-339F-E90F-94D87D17650E}"/>
                </a:ext>
              </a:extLst>
            </p:cNvPr>
            <p:cNvSpPr/>
            <p:nvPr/>
          </p:nvSpPr>
          <p:spPr>
            <a:xfrm rot="14812345">
              <a:off x="3932631" y="1887022"/>
              <a:ext cx="2901043" cy="2808988"/>
            </a:xfrm>
            <a:prstGeom prst="arc">
              <a:avLst>
                <a:gd name="adj1" fmla="val 14843505"/>
                <a:gd name="adj2" fmla="val 3623019"/>
              </a:avLst>
            </a:prstGeom>
            <a:noFill/>
            <a:ln w="25400">
              <a:solidFill>
                <a:srgbClr val="D200E2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A7FBB78D-CC4C-DEC7-D5AE-E10479BB923B}"/>
                </a:ext>
              </a:extLst>
            </p:cNvPr>
            <p:cNvSpPr/>
            <p:nvPr/>
          </p:nvSpPr>
          <p:spPr>
            <a:xfrm rot="427760">
              <a:off x="5432657" y="2262600"/>
              <a:ext cx="2867241" cy="2848401"/>
            </a:xfrm>
            <a:prstGeom prst="arc">
              <a:avLst>
                <a:gd name="adj1" fmla="val 14939070"/>
                <a:gd name="adj2" fmla="val 3214692"/>
              </a:avLst>
            </a:prstGeom>
            <a:noFill/>
            <a:ln w="25400">
              <a:solidFill>
                <a:srgbClr val="6100E2"/>
              </a:solidFill>
              <a:headEnd type="stealth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FF7CE6-9BDF-215A-8F07-38360ADE36E3}"/>
                </a:ext>
              </a:extLst>
            </p:cNvPr>
            <p:cNvSpPr txBox="1"/>
            <p:nvPr/>
          </p:nvSpPr>
          <p:spPr>
            <a:xfrm>
              <a:off x="5665699" y="3548666"/>
              <a:ext cx="93568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rIns="72000" rtlCol="0" anchor="ctr">
              <a:spAutoFit/>
            </a:bodyPr>
            <a:lstStyle/>
            <a:p>
              <a:pPr marL="144000" indent="-144000" algn="l"/>
              <a:r>
                <a:rPr lang="en-US" altLang="ko-KR" sz="1600" b="1" u="none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E.C.H.O.</a:t>
              </a:r>
              <a:endParaRPr lang="ko-KR" altLang="en-US" sz="1600" b="1" u="none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BCDB93-7E13-687E-435D-07F2C0B67154}"/>
              </a:ext>
            </a:extLst>
          </p:cNvPr>
          <p:cNvGrpSpPr/>
          <p:nvPr/>
        </p:nvGrpSpPr>
        <p:grpSpPr>
          <a:xfrm>
            <a:off x="407170" y="5021393"/>
            <a:ext cx="3822674" cy="1968380"/>
            <a:chOff x="8143119" y="4405879"/>
            <a:chExt cx="3822674" cy="196838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AEEE3C0-365E-0D8B-3D8D-CB391D023CD6}"/>
                </a:ext>
              </a:extLst>
            </p:cNvPr>
            <p:cNvSpPr/>
            <p:nvPr/>
          </p:nvSpPr>
          <p:spPr>
            <a:xfrm>
              <a:off x="8143119" y="4623289"/>
              <a:ext cx="3822674" cy="17509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72000" rIns="72000" bIns="72000" rtlCol="0" anchor="t" anchorCtr="0">
              <a:noAutofit/>
            </a:bodyPr>
            <a:lstStyle/>
            <a:p>
              <a:pPr marL="169863" indent="-169863" eaLnBrk="0" latinLnBrk="0" hangingPunct="0">
                <a:lnSpc>
                  <a:spcPts val="1800"/>
                </a:lnSpc>
                <a:spcBef>
                  <a:spcPts val="600"/>
                </a:spcBef>
                <a:spcAft>
                  <a:spcPts val="200"/>
                </a:spcAft>
                <a:buFont typeface="Arial" pitchFamily="34" charset="0"/>
                <a:buChar char="•"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Wingdings" panose="05000000000000000000" pitchFamily="2" charset="2"/>
                </a:rPr>
                <a:t>포용 금융 분위기 조성으로 다문화 사회 대비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Wingdings" panose="05000000000000000000" pitchFamily="2" charset="2"/>
              </a:endParaRPr>
            </a:p>
            <a:p>
              <a:pPr marL="169863" indent="-169863" eaLnBrk="0" latinLnBrk="0" hangingPunct="0">
                <a:lnSpc>
                  <a:spcPts val="1800"/>
                </a:lnSpc>
                <a:spcBef>
                  <a:spcPts val="600"/>
                </a:spcBef>
                <a:spcAft>
                  <a:spcPts val="200"/>
                </a:spcAft>
                <a:buFont typeface="Arial" pitchFamily="34" charset="0"/>
                <a:buChar char="•"/>
              </a:pPr>
              <a:r>
                <a:rPr lang="ko-KR" altLang="en-US" sz="1400" b="1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Wingdings" panose="05000000000000000000" pitchFamily="2" charset="2"/>
                </a:rPr>
                <a:t>외국인 금융 서비스 활용 촉진을 통한 경제 활성화 기여</a:t>
              </a:r>
              <a:endParaRPr lang="en-US" altLang="ko-KR" sz="1600" b="1" dirty="0">
                <a:solidFill>
                  <a:srgbClr val="00B1C4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EE99C27-F470-5A43-0BF6-A7D3C8E8E873}"/>
                </a:ext>
              </a:extLst>
            </p:cNvPr>
            <p:cNvCxnSpPr/>
            <p:nvPr/>
          </p:nvCxnSpPr>
          <p:spPr>
            <a:xfrm>
              <a:off x="8177027" y="4405879"/>
              <a:ext cx="3754859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65E5A94-6CF9-1889-784A-E8BC30B3F857}"/>
              </a:ext>
            </a:extLst>
          </p:cNvPr>
          <p:cNvSpPr txBox="1"/>
          <p:nvPr/>
        </p:nvSpPr>
        <p:spPr>
          <a:xfrm>
            <a:off x="447066" y="930809"/>
            <a:ext cx="1043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제안 아이디어를 통해 재한 외국인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정부의 개별 니즈 충족 및 국내 금융 서비스 활성화와 경제 활성화에 기여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C1D6E9B-1F99-404E-27C8-762857A8F017}"/>
              </a:ext>
            </a:extLst>
          </p:cNvPr>
          <p:cNvCxnSpPr>
            <a:cxnSpLocks/>
          </p:cNvCxnSpPr>
          <p:nvPr/>
        </p:nvCxnSpPr>
        <p:spPr>
          <a:xfrm>
            <a:off x="8459517" y="3438891"/>
            <a:ext cx="342249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15D02CC1-31FA-422A-9F8A-E68EBCC07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37" t="5863" r="5548" b="55737"/>
          <a:stretch/>
        </p:blipFill>
        <p:spPr>
          <a:xfrm>
            <a:off x="11005182" y="2606870"/>
            <a:ext cx="816750" cy="78708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BEA4212-19B6-4A56-B63E-5D43DA602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0" t="9477" r="67292" b="55923"/>
          <a:stretch/>
        </p:blipFill>
        <p:spPr>
          <a:xfrm>
            <a:off x="507934" y="4222142"/>
            <a:ext cx="748921" cy="7799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8311D0F-749B-4ADC-A638-D4F4C45D6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7" t="10197" r="37620" b="57503"/>
          <a:stretch/>
        </p:blipFill>
        <p:spPr>
          <a:xfrm>
            <a:off x="486408" y="1704777"/>
            <a:ext cx="689012" cy="6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6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19664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수행방안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추진 일정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D2920E-6BE3-D625-58B0-92086B7E1765}"/>
              </a:ext>
            </a:extLst>
          </p:cNvPr>
          <p:cNvSpPr/>
          <p:nvPr/>
        </p:nvSpPr>
        <p:spPr>
          <a:xfrm>
            <a:off x="3074883" y="1378910"/>
            <a:ext cx="8615785" cy="587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BE3645E-7D15-F9CF-BB1D-9503A461559A}"/>
              </a:ext>
            </a:extLst>
          </p:cNvPr>
          <p:cNvCxnSpPr>
            <a:cxnSpLocks/>
          </p:cNvCxnSpPr>
          <p:nvPr/>
        </p:nvCxnSpPr>
        <p:spPr>
          <a:xfrm>
            <a:off x="914894" y="1405642"/>
            <a:ext cx="10854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B22A429-56D1-A883-80BC-1314CA008BEC}"/>
              </a:ext>
            </a:extLst>
          </p:cNvPr>
          <p:cNvCxnSpPr>
            <a:cxnSpLocks/>
          </p:cNvCxnSpPr>
          <p:nvPr/>
        </p:nvCxnSpPr>
        <p:spPr>
          <a:xfrm flipH="1">
            <a:off x="444359" y="3955215"/>
            <a:ext cx="1132473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07425A-BA02-B9DC-C7EA-E1511CF9C186}"/>
              </a:ext>
            </a:extLst>
          </p:cNvPr>
          <p:cNvCxnSpPr>
            <a:cxnSpLocks/>
          </p:cNvCxnSpPr>
          <p:nvPr/>
        </p:nvCxnSpPr>
        <p:spPr>
          <a:xfrm flipH="1">
            <a:off x="444359" y="5001502"/>
            <a:ext cx="1132473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각형 46">
            <a:extLst>
              <a:ext uri="{FF2B5EF4-FFF2-40B4-BE49-F238E27FC236}">
                <a16:creationId xmlns:a16="http://schemas.microsoft.com/office/drawing/2014/main" id="{164D8DC3-60FB-DC53-EF2B-A60A620F62F0}"/>
              </a:ext>
            </a:extLst>
          </p:cNvPr>
          <p:cNvSpPr/>
          <p:nvPr/>
        </p:nvSpPr>
        <p:spPr>
          <a:xfrm>
            <a:off x="272399" y="1901805"/>
            <a:ext cx="634028" cy="1973618"/>
          </a:xfrm>
          <a:prstGeom prst="homePlate">
            <a:avLst>
              <a:gd name="adj" fmla="val 0"/>
            </a:avLst>
          </a:prstGeom>
          <a:solidFill>
            <a:srgbClr val="522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기획</a:t>
            </a:r>
          </a:p>
        </p:txBody>
      </p:sp>
      <p:sp>
        <p:nvSpPr>
          <p:cNvPr id="14" name="오각형 46">
            <a:extLst>
              <a:ext uri="{FF2B5EF4-FFF2-40B4-BE49-F238E27FC236}">
                <a16:creationId xmlns:a16="http://schemas.microsoft.com/office/drawing/2014/main" id="{BCA3B40E-703D-2032-7CB9-A3BBD77BB6BD}"/>
              </a:ext>
            </a:extLst>
          </p:cNvPr>
          <p:cNvSpPr/>
          <p:nvPr/>
        </p:nvSpPr>
        <p:spPr>
          <a:xfrm>
            <a:off x="272399" y="4022919"/>
            <a:ext cx="634028" cy="919610"/>
          </a:xfrm>
          <a:prstGeom prst="homePlate">
            <a:avLst>
              <a:gd name="adj" fmla="val 0"/>
            </a:avLst>
          </a:prstGeom>
          <a:solidFill>
            <a:srgbClr val="00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</a:t>
            </a:r>
            <a:endParaRPr kumimoji="0" lang="en-US" altLang="ko-KR" sz="13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</a:t>
            </a:r>
            <a:endParaRPr kumimoji="0" lang="ko-KR" altLang="en-US" sz="13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오각형 46">
            <a:extLst>
              <a:ext uri="{FF2B5EF4-FFF2-40B4-BE49-F238E27FC236}">
                <a16:creationId xmlns:a16="http://schemas.microsoft.com/office/drawing/2014/main" id="{4A065854-302C-10F9-E4EC-6E02CBBC0859}"/>
              </a:ext>
            </a:extLst>
          </p:cNvPr>
          <p:cNvSpPr/>
          <p:nvPr/>
        </p:nvSpPr>
        <p:spPr>
          <a:xfrm>
            <a:off x="272399" y="5072357"/>
            <a:ext cx="634028" cy="877986"/>
          </a:xfrm>
          <a:prstGeom prst="homePlate">
            <a:avLst>
              <a:gd name="adj" fmla="val 0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</a:t>
            </a:r>
            <a:endParaRPr kumimoji="0" lang="en-US" altLang="ko-KR" sz="13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시각화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CD0790-9BAE-B596-E136-533E5559EBD8}"/>
              </a:ext>
            </a:extLst>
          </p:cNvPr>
          <p:cNvGrpSpPr/>
          <p:nvPr/>
        </p:nvGrpSpPr>
        <p:grpSpPr>
          <a:xfrm>
            <a:off x="11710128" y="1298652"/>
            <a:ext cx="159796" cy="5064852"/>
            <a:chOff x="9298192" y="1816737"/>
            <a:chExt cx="121874" cy="4764814"/>
          </a:xfrm>
        </p:grpSpPr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D55507AD-2441-5A4A-AC32-AC8FD3AF4417}"/>
                </a:ext>
              </a:extLst>
            </p:cNvPr>
            <p:cNvSpPr/>
            <p:nvPr/>
          </p:nvSpPr>
          <p:spPr>
            <a:xfrm rot="10800000">
              <a:off x="9298192" y="1816737"/>
              <a:ext cx="121874" cy="9757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B4EA878-2EFE-B6C7-8E15-78A04D7C5AD3}"/>
                </a:ext>
              </a:extLst>
            </p:cNvPr>
            <p:cNvCxnSpPr>
              <a:cxnSpLocks/>
            </p:cNvCxnSpPr>
            <p:nvPr/>
          </p:nvCxnSpPr>
          <p:spPr>
            <a:xfrm>
              <a:off x="9358871" y="1948300"/>
              <a:ext cx="0" cy="4633251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D8EB26-A97A-5BC3-91B2-4AB984456794}"/>
              </a:ext>
            </a:extLst>
          </p:cNvPr>
          <p:cNvCxnSpPr>
            <a:cxnSpLocks/>
          </p:cNvCxnSpPr>
          <p:nvPr/>
        </p:nvCxnSpPr>
        <p:spPr>
          <a:xfrm>
            <a:off x="163330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DD63D4-4B3E-00E1-F34A-FBD6B347050A}"/>
              </a:ext>
            </a:extLst>
          </p:cNvPr>
          <p:cNvCxnSpPr>
            <a:cxnSpLocks/>
          </p:cNvCxnSpPr>
          <p:nvPr/>
        </p:nvCxnSpPr>
        <p:spPr>
          <a:xfrm>
            <a:off x="235172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0C8890C-AA13-66CF-2610-D13635BEEA9F}"/>
              </a:ext>
            </a:extLst>
          </p:cNvPr>
          <p:cNvCxnSpPr>
            <a:cxnSpLocks/>
          </p:cNvCxnSpPr>
          <p:nvPr/>
        </p:nvCxnSpPr>
        <p:spPr>
          <a:xfrm>
            <a:off x="307013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10FE363-4915-D82F-A8B0-5FFE655A0758}"/>
              </a:ext>
            </a:extLst>
          </p:cNvPr>
          <p:cNvCxnSpPr>
            <a:cxnSpLocks/>
          </p:cNvCxnSpPr>
          <p:nvPr/>
        </p:nvCxnSpPr>
        <p:spPr>
          <a:xfrm>
            <a:off x="378855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54D3D30-CA47-50B3-E82A-719A40B2FB95}"/>
              </a:ext>
            </a:extLst>
          </p:cNvPr>
          <p:cNvCxnSpPr>
            <a:cxnSpLocks/>
          </p:cNvCxnSpPr>
          <p:nvPr/>
        </p:nvCxnSpPr>
        <p:spPr>
          <a:xfrm>
            <a:off x="450696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E3FA6D-8FEB-76F2-277A-B8F2E6050292}"/>
              </a:ext>
            </a:extLst>
          </p:cNvPr>
          <p:cNvCxnSpPr>
            <a:cxnSpLocks/>
          </p:cNvCxnSpPr>
          <p:nvPr/>
        </p:nvCxnSpPr>
        <p:spPr>
          <a:xfrm>
            <a:off x="522538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DECA368-03B3-E0CA-2FD9-873A5A53C0BA}"/>
              </a:ext>
            </a:extLst>
          </p:cNvPr>
          <p:cNvCxnSpPr>
            <a:cxnSpLocks/>
          </p:cNvCxnSpPr>
          <p:nvPr/>
        </p:nvCxnSpPr>
        <p:spPr>
          <a:xfrm>
            <a:off x="594379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E1DFDF-7CB4-244D-D20E-52E6D77FF6C8}"/>
              </a:ext>
            </a:extLst>
          </p:cNvPr>
          <p:cNvCxnSpPr>
            <a:cxnSpLocks/>
          </p:cNvCxnSpPr>
          <p:nvPr/>
        </p:nvCxnSpPr>
        <p:spPr>
          <a:xfrm>
            <a:off x="666221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20249D8-E455-556A-CE44-4F205A2999C3}"/>
              </a:ext>
            </a:extLst>
          </p:cNvPr>
          <p:cNvCxnSpPr>
            <a:cxnSpLocks/>
          </p:cNvCxnSpPr>
          <p:nvPr/>
        </p:nvCxnSpPr>
        <p:spPr>
          <a:xfrm>
            <a:off x="738062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898F8AB-A960-EA22-F09E-F091E2B81C80}"/>
              </a:ext>
            </a:extLst>
          </p:cNvPr>
          <p:cNvCxnSpPr>
            <a:cxnSpLocks/>
          </p:cNvCxnSpPr>
          <p:nvPr/>
        </p:nvCxnSpPr>
        <p:spPr>
          <a:xfrm>
            <a:off x="809904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211D8DC-34D6-1484-0C8A-FCFB30CF713C}"/>
              </a:ext>
            </a:extLst>
          </p:cNvPr>
          <p:cNvCxnSpPr>
            <a:cxnSpLocks/>
          </p:cNvCxnSpPr>
          <p:nvPr/>
        </p:nvCxnSpPr>
        <p:spPr>
          <a:xfrm>
            <a:off x="881745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2615E3-D5A7-BE55-D8F3-C5DAA126DEFD}"/>
              </a:ext>
            </a:extLst>
          </p:cNvPr>
          <p:cNvCxnSpPr>
            <a:cxnSpLocks/>
          </p:cNvCxnSpPr>
          <p:nvPr/>
        </p:nvCxnSpPr>
        <p:spPr>
          <a:xfrm>
            <a:off x="953587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424803A-7736-F6E2-57D7-D54C3B6493FB}"/>
              </a:ext>
            </a:extLst>
          </p:cNvPr>
          <p:cNvCxnSpPr>
            <a:cxnSpLocks/>
          </p:cNvCxnSpPr>
          <p:nvPr/>
        </p:nvCxnSpPr>
        <p:spPr>
          <a:xfrm>
            <a:off x="10254289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DF0151A-2930-BC98-2CBF-77CC862172C3}"/>
              </a:ext>
            </a:extLst>
          </p:cNvPr>
          <p:cNvCxnSpPr>
            <a:cxnSpLocks/>
          </p:cNvCxnSpPr>
          <p:nvPr/>
        </p:nvCxnSpPr>
        <p:spPr>
          <a:xfrm>
            <a:off x="1097270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오각형 46">
            <a:extLst>
              <a:ext uri="{FF2B5EF4-FFF2-40B4-BE49-F238E27FC236}">
                <a16:creationId xmlns:a16="http://schemas.microsoft.com/office/drawing/2014/main" id="{76D68634-5D70-6F4C-1BE8-165062EC6A11}"/>
              </a:ext>
            </a:extLst>
          </p:cNvPr>
          <p:cNvSpPr/>
          <p:nvPr/>
        </p:nvSpPr>
        <p:spPr>
          <a:xfrm>
            <a:off x="962641" y="1920655"/>
            <a:ext cx="670668" cy="223159"/>
          </a:xfrm>
          <a:prstGeom prst="homePlate">
            <a:avLst>
              <a:gd name="adj" fmla="val 318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주제선정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5" name="오각형 46">
            <a:extLst>
              <a:ext uri="{FF2B5EF4-FFF2-40B4-BE49-F238E27FC236}">
                <a16:creationId xmlns:a16="http://schemas.microsoft.com/office/drawing/2014/main" id="{4110D6DF-1B75-C9D7-D280-9F9F27757AAF}"/>
              </a:ext>
            </a:extLst>
          </p:cNvPr>
          <p:cNvSpPr/>
          <p:nvPr/>
        </p:nvSpPr>
        <p:spPr>
          <a:xfrm>
            <a:off x="3077246" y="2614915"/>
            <a:ext cx="2866554" cy="223159"/>
          </a:xfrm>
          <a:prstGeom prst="homePlate">
            <a:avLst>
              <a:gd name="adj" fmla="val 31857"/>
            </a:avLst>
          </a:prstGeom>
          <a:solidFill>
            <a:srgbClr val="522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안심구역 활용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EBEC7A-2A6B-FE80-1749-9BB723FA3B70}"/>
              </a:ext>
            </a:extLst>
          </p:cNvPr>
          <p:cNvSpPr/>
          <p:nvPr/>
        </p:nvSpPr>
        <p:spPr>
          <a:xfrm>
            <a:off x="9860063" y="1034531"/>
            <a:ext cx="636441" cy="285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2E196EC-A29E-B378-7529-EE210B26FC33}"/>
              </a:ext>
            </a:extLst>
          </p:cNvPr>
          <p:cNvSpPr/>
          <p:nvPr/>
        </p:nvSpPr>
        <p:spPr>
          <a:xfrm rot="16200000">
            <a:off x="10818878" y="3720128"/>
            <a:ext cx="1979377" cy="221900"/>
          </a:xfrm>
          <a:prstGeom prst="round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최종보고 및 </a:t>
            </a:r>
            <a:r>
              <a:rPr lang="ko-KR" altLang="en-US" sz="11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</a:t>
            </a:r>
            <a:endParaRPr kumimoji="0" lang="ko-KR" altLang="en-US" sz="110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8" name="오각형 46">
            <a:extLst>
              <a:ext uri="{FF2B5EF4-FFF2-40B4-BE49-F238E27FC236}">
                <a16:creationId xmlns:a16="http://schemas.microsoft.com/office/drawing/2014/main" id="{47CB88A0-B137-B929-6AC8-B9DA6865385C}"/>
              </a:ext>
            </a:extLst>
          </p:cNvPr>
          <p:cNvSpPr/>
          <p:nvPr/>
        </p:nvSpPr>
        <p:spPr>
          <a:xfrm>
            <a:off x="3077246" y="4022918"/>
            <a:ext cx="2882974" cy="232573"/>
          </a:xfrm>
          <a:prstGeom prst="homePlate">
            <a:avLst>
              <a:gd name="adj" fmla="val 31857"/>
            </a:avLst>
          </a:prstGeom>
          <a:solidFill>
            <a:srgbClr val="00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</a:t>
            </a:r>
            <a:r>
              <a:rPr lang="ko-KR" altLang="en-US" sz="1100" dirty="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전처리</a:t>
            </a:r>
            <a:endParaRPr lang="ko-KR" altLang="en-US" sz="110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9" name="오각형 46">
            <a:extLst>
              <a:ext uri="{FF2B5EF4-FFF2-40B4-BE49-F238E27FC236}">
                <a16:creationId xmlns:a16="http://schemas.microsoft.com/office/drawing/2014/main" id="{4CEA2A48-65D4-BAE2-DE8F-897EC1A04BDB}"/>
              </a:ext>
            </a:extLst>
          </p:cNvPr>
          <p:cNvSpPr/>
          <p:nvPr/>
        </p:nvSpPr>
        <p:spPr>
          <a:xfrm>
            <a:off x="5930459" y="4372812"/>
            <a:ext cx="2873657" cy="223159"/>
          </a:xfrm>
          <a:prstGeom prst="homePlate">
            <a:avLst>
              <a:gd name="adj" fmla="val 31857"/>
            </a:avLst>
          </a:prstGeom>
          <a:solidFill>
            <a:srgbClr val="00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군집분석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51CD895-8488-1F10-1E03-C42FC12F721E}"/>
              </a:ext>
            </a:extLst>
          </p:cNvPr>
          <p:cNvGrpSpPr/>
          <p:nvPr/>
        </p:nvGrpSpPr>
        <p:grpSpPr>
          <a:xfrm>
            <a:off x="3073239" y="3642922"/>
            <a:ext cx="8618533" cy="266237"/>
            <a:chOff x="2519106" y="5151036"/>
            <a:chExt cx="8227108" cy="287181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174FCC3C-01ED-6346-48B5-35934C2A6799}"/>
                </a:ext>
              </a:extLst>
            </p:cNvPr>
            <p:cNvCxnSpPr>
              <a:cxnSpLocks/>
            </p:cNvCxnSpPr>
            <p:nvPr/>
          </p:nvCxnSpPr>
          <p:spPr>
            <a:xfrm>
              <a:off x="2522931" y="5294627"/>
              <a:ext cx="8222656" cy="0"/>
            </a:xfrm>
            <a:prstGeom prst="straightConnector1">
              <a:avLst/>
            </a:prstGeom>
            <a:ln w="19050">
              <a:solidFill>
                <a:srgbClr val="47474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오각형 46">
              <a:extLst>
                <a:ext uri="{FF2B5EF4-FFF2-40B4-BE49-F238E27FC236}">
                  <a16:creationId xmlns:a16="http://schemas.microsoft.com/office/drawing/2014/main" id="{F1A60D0E-C5A4-539D-DF2B-0911EF377C95}"/>
                </a:ext>
              </a:extLst>
            </p:cNvPr>
            <p:cNvSpPr/>
            <p:nvPr/>
          </p:nvSpPr>
          <p:spPr>
            <a:xfrm>
              <a:off x="5137999" y="5218806"/>
              <a:ext cx="2969295" cy="206567"/>
            </a:xfrm>
            <a:prstGeom prst="homePlate">
              <a:avLst>
                <a:gd name="adj" fmla="val 31857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주간 팀별 미팅</a:t>
              </a:r>
              <a:r>
                <a:rPr kumimoji="0" lang="en-US" altLang="ko-KR" sz="11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/ </a:t>
              </a:r>
              <a:r>
                <a:rPr kumimoji="0" lang="ko-KR" altLang="en-US" sz="11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월간 전체 팀 </a:t>
              </a:r>
              <a:r>
                <a:rPr kumimoji="0" lang="ko-KR" altLang="en-US" sz="1100" b="0" i="0" u="none" strike="noStrike" kern="120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게더링</a:t>
              </a:r>
              <a:endPara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B332A74-F3DD-ADA5-C7C6-4EBCB0416B44}"/>
                </a:ext>
              </a:extLst>
            </p:cNvPr>
            <p:cNvGrpSpPr/>
            <p:nvPr/>
          </p:nvGrpSpPr>
          <p:grpSpPr>
            <a:xfrm>
              <a:off x="2519106" y="5151036"/>
              <a:ext cx="8227108" cy="287181"/>
              <a:chOff x="2765428" y="1994825"/>
              <a:chExt cx="7652473" cy="15237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9E901C6C-B0C4-E733-6E37-3728BD452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428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E668A16-E047-CF3F-EDF4-4AC9D354F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901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오각형 46">
            <a:extLst>
              <a:ext uri="{FF2B5EF4-FFF2-40B4-BE49-F238E27FC236}">
                <a16:creationId xmlns:a16="http://schemas.microsoft.com/office/drawing/2014/main" id="{A2BAC2B9-DF32-1751-EA65-23C3485873C5}"/>
              </a:ext>
            </a:extLst>
          </p:cNvPr>
          <p:cNvSpPr/>
          <p:nvPr/>
        </p:nvSpPr>
        <p:spPr>
          <a:xfrm>
            <a:off x="272399" y="6085092"/>
            <a:ext cx="634028" cy="339901"/>
          </a:xfrm>
          <a:prstGeom prst="homePlate">
            <a:avLst>
              <a:gd name="adj" fmla="val 0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>
                <a:solidFill>
                  <a:prstClr val="whit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비고</a:t>
            </a:r>
            <a:endParaRPr kumimoji="0" lang="ko-KR" altLang="en-US" sz="13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8CFEBF6-26D6-418C-CE95-244928D0C637}"/>
              </a:ext>
            </a:extLst>
          </p:cNvPr>
          <p:cNvCxnSpPr>
            <a:cxnSpLocks/>
          </p:cNvCxnSpPr>
          <p:nvPr/>
        </p:nvCxnSpPr>
        <p:spPr>
          <a:xfrm>
            <a:off x="914894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042AB68-2109-0CF2-E398-DE90102B9CB4}"/>
              </a:ext>
            </a:extLst>
          </p:cNvPr>
          <p:cNvCxnSpPr>
            <a:cxnSpLocks/>
          </p:cNvCxnSpPr>
          <p:nvPr/>
        </p:nvCxnSpPr>
        <p:spPr>
          <a:xfrm>
            <a:off x="11691115" y="1336400"/>
            <a:ext cx="0" cy="14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1CF5931-C609-1F33-86B2-A3C745EB5C4D}"/>
              </a:ext>
            </a:extLst>
          </p:cNvPr>
          <p:cNvSpPr/>
          <p:nvPr/>
        </p:nvSpPr>
        <p:spPr>
          <a:xfrm>
            <a:off x="1781470" y="1561457"/>
            <a:ext cx="546764" cy="31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/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예선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D53C275-5E6F-CD9A-0E6B-E76C45F3C05C}"/>
              </a:ext>
            </a:extLst>
          </p:cNvPr>
          <p:cNvSpPr/>
          <p:nvPr/>
        </p:nvSpPr>
        <p:spPr>
          <a:xfrm>
            <a:off x="4247583" y="1561457"/>
            <a:ext cx="546764" cy="31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/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455BFE-9A90-CCFB-B97D-3FB88157EF67}"/>
              </a:ext>
            </a:extLst>
          </p:cNvPr>
          <p:cNvSpPr/>
          <p:nvPr/>
        </p:nvSpPr>
        <p:spPr>
          <a:xfrm>
            <a:off x="7377810" y="1561457"/>
            <a:ext cx="546764" cy="31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/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ACB238C-75E1-2D9D-2F0D-DB369A198776}"/>
              </a:ext>
            </a:extLst>
          </p:cNvPr>
          <p:cNvSpPr/>
          <p:nvPr/>
        </p:nvSpPr>
        <p:spPr>
          <a:xfrm>
            <a:off x="9632318" y="1561457"/>
            <a:ext cx="546764" cy="311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/>
            <a:r>
              <a:rPr lang="en-US" altLang="ko-KR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주차</a:t>
            </a:r>
          </a:p>
        </p:txBody>
      </p:sp>
      <p:sp>
        <p:nvSpPr>
          <p:cNvPr id="74" name="오각형 46">
            <a:extLst>
              <a:ext uri="{FF2B5EF4-FFF2-40B4-BE49-F238E27FC236}">
                <a16:creationId xmlns:a16="http://schemas.microsoft.com/office/drawing/2014/main" id="{61988FAF-ECB9-CEB5-ED6B-8D267CCD74BF}"/>
              </a:ext>
            </a:extLst>
          </p:cNvPr>
          <p:cNvSpPr/>
          <p:nvPr/>
        </p:nvSpPr>
        <p:spPr>
          <a:xfrm>
            <a:off x="1643844" y="2142252"/>
            <a:ext cx="1426293" cy="223159"/>
          </a:xfrm>
          <a:prstGeom prst="homePlate">
            <a:avLst>
              <a:gd name="adj" fmla="val 318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</a:t>
            </a:r>
            <a:r>
              <a:rPr lang="ko-KR" altLang="en-US" sz="11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기획</a:t>
            </a:r>
            <a:endParaRPr kumimoji="0" lang="ko-KR" altLang="en-US" sz="11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5" name="오각형 46">
            <a:extLst>
              <a:ext uri="{FF2B5EF4-FFF2-40B4-BE49-F238E27FC236}">
                <a16:creationId xmlns:a16="http://schemas.microsoft.com/office/drawing/2014/main" id="{1ED68595-E805-B791-21E5-E5A1DF5B8B63}"/>
              </a:ext>
            </a:extLst>
          </p:cNvPr>
          <p:cNvSpPr/>
          <p:nvPr/>
        </p:nvSpPr>
        <p:spPr>
          <a:xfrm>
            <a:off x="1638226" y="2395323"/>
            <a:ext cx="713491" cy="223159"/>
          </a:xfrm>
          <a:prstGeom prst="homePlate">
            <a:avLst>
              <a:gd name="adj" fmla="val 318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  <a:endParaRPr kumimoji="0" lang="ko-KR" altLang="en-US" sz="9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6" name="오각형 46">
            <a:extLst>
              <a:ext uri="{FF2B5EF4-FFF2-40B4-BE49-F238E27FC236}">
                <a16:creationId xmlns:a16="http://schemas.microsoft.com/office/drawing/2014/main" id="{4D5EF8CB-6F96-B10F-6640-C2383D4F7D4B}"/>
              </a:ext>
            </a:extLst>
          </p:cNvPr>
          <p:cNvSpPr/>
          <p:nvPr/>
        </p:nvSpPr>
        <p:spPr>
          <a:xfrm>
            <a:off x="2358552" y="2391334"/>
            <a:ext cx="713491" cy="223159"/>
          </a:xfrm>
          <a:prstGeom prst="homePlate">
            <a:avLst>
              <a:gd name="adj" fmla="val 318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PPT </a:t>
            </a:r>
            <a:r>
              <a:rPr lang="ko-KR" altLang="en-US" sz="9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작성</a:t>
            </a:r>
            <a:endParaRPr kumimoji="0" lang="ko-KR" altLang="en-US" sz="9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7" name="오각형 46">
            <a:extLst>
              <a:ext uri="{FF2B5EF4-FFF2-40B4-BE49-F238E27FC236}">
                <a16:creationId xmlns:a16="http://schemas.microsoft.com/office/drawing/2014/main" id="{92F87746-A549-D43E-ED15-CD98263BFA5D}"/>
              </a:ext>
            </a:extLst>
          </p:cNvPr>
          <p:cNvSpPr/>
          <p:nvPr/>
        </p:nvSpPr>
        <p:spPr>
          <a:xfrm>
            <a:off x="3077246" y="2867696"/>
            <a:ext cx="1429723" cy="341509"/>
          </a:xfrm>
          <a:prstGeom prst="homePlate">
            <a:avLst>
              <a:gd name="adj" fmla="val 31857"/>
            </a:avLst>
          </a:prstGeom>
          <a:solidFill>
            <a:srgbClr val="755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장기체류 외국인</a:t>
            </a:r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유동인구 정보</a:t>
            </a:r>
          </a:p>
        </p:txBody>
      </p:sp>
      <p:sp>
        <p:nvSpPr>
          <p:cNvPr id="78" name="오각형 46">
            <a:extLst>
              <a:ext uri="{FF2B5EF4-FFF2-40B4-BE49-F238E27FC236}">
                <a16:creationId xmlns:a16="http://schemas.microsoft.com/office/drawing/2014/main" id="{88C21325-3320-7CC6-8FDE-311EAA4B003E}"/>
              </a:ext>
            </a:extLst>
          </p:cNvPr>
          <p:cNvSpPr/>
          <p:nvPr/>
        </p:nvSpPr>
        <p:spPr>
          <a:xfrm>
            <a:off x="4506969" y="2867696"/>
            <a:ext cx="1430281" cy="341509"/>
          </a:xfrm>
          <a:prstGeom prst="homePlate">
            <a:avLst>
              <a:gd name="adj" fmla="val 31857"/>
            </a:avLst>
          </a:prstGeom>
          <a:solidFill>
            <a:srgbClr val="755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자동차 관련 정보</a:t>
            </a:r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0" latinLnBrk="0" hangingPunct="0"/>
            <a:r>
              <a:rPr lang="en-US" altLang="ko-KR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(KCB)</a:t>
            </a:r>
            <a:endParaRPr lang="ko-KR" altLang="en-US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9" name="오각형 46">
            <a:extLst>
              <a:ext uri="{FF2B5EF4-FFF2-40B4-BE49-F238E27FC236}">
                <a16:creationId xmlns:a16="http://schemas.microsoft.com/office/drawing/2014/main" id="{DA1573AE-B78A-517F-BA49-67AB8A8BA32C}"/>
              </a:ext>
            </a:extLst>
          </p:cNvPr>
          <p:cNvSpPr/>
          <p:nvPr/>
        </p:nvSpPr>
        <p:spPr>
          <a:xfrm>
            <a:off x="3077246" y="3242318"/>
            <a:ext cx="1429723" cy="341509"/>
          </a:xfrm>
          <a:prstGeom prst="homePlate">
            <a:avLst>
              <a:gd name="adj" fmla="val 31857"/>
            </a:avLst>
          </a:prstGeom>
          <a:solidFill>
            <a:srgbClr val="755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 관련 정보</a:t>
            </a:r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0" latinLnBrk="0" hangingPunct="0"/>
            <a:r>
              <a:rPr lang="en-US" altLang="ko-KR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(KCG)</a:t>
            </a:r>
            <a:endParaRPr lang="ko-KR" altLang="en-US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0" name="오각형 46">
            <a:extLst>
              <a:ext uri="{FF2B5EF4-FFF2-40B4-BE49-F238E27FC236}">
                <a16:creationId xmlns:a16="http://schemas.microsoft.com/office/drawing/2014/main" id="{FD353D6D-B61A-1EA5-66F8-88CD38DF70A9}"/>
              </a:ext>
            </a:extLst>
          </p:cNvPr>
          <p:cNvSpPr/>
          <p:nvPr/>
        </p:nvSpPr>
        <p:spPr>
          <a:xfrm>
            <a:off x="4506969" y="3242318"/>
            <a:ext cx="1429723" cy="341509"/>
          </a:xfrm>
          <a:prstGeom prst="homePlate">
            <a:avLst>
              <a:gd name="adj" fmla="val 31857"/>
            </a:avLst>
          </a:prstGeom>
          <a:solidFill>
            <a:srgbClr val="7553F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전국 직업분류 별</a:t>
            </a:r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 eaLnBrk="0" latinLnBrk="0" hangingPunct="0"/>
            <a:r>
              <a:rPr lang="ko-KR" altLang="en-US" sz="10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평균소득 현황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CD5D33F-C26B-FC7E-68F1-F4D8E8B5C8EE}"/>
              </a:ext>
            </a:extLst>
          </p:cNvPr>
          <p:cNvGrpSpPr/>
          <p:nvPr/>
        </p:nvGrpSpPr>
        <p:grpSpPr>
          <a:xfrm>
            <a:off x="3077246" y="2115994"/>
            <a:ext cx="2866553" cy="266237"/>
            <a:chOff x="2519106" y="5151036"/>
            <a:chExt cx="8227108" cy="287181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C2040441-D3E2-AA6B-B2C5-605743C29031}"/>
                </a:ext>
              </a:extLst>
            </p:cNvPr>
            <p:cNvCxnSpPr>
              <a:cxnSpLocks/>
            </p:cNvCxnSpPr>
            <p:nvPr/>
          </p:nvCxnSpPr>
          <p:spPr>
            <a:xfrm>
              <a:off x="2522931" y="5294627"/>
              <a:ext cx="8222656" cy="0"/>
            </a:xfrm>
            <a:prstGeom prst="straightConnector1">
              <a:avLst/>
            </a:prstGeom>
            <a:ln w="19050">
              <a:solidFill>
                <a:srgbClr val="2F559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오각형 46">
              <a:extLst>
                <a:ext uri="{FF2B5EF4-FFF2-40B4-BE49-F238E27FC236}">
                  <a16:creationId xmlns:a16="http://schemas.microsoft.com/office/drawing/2014/main" id="{5045864C-A14B-5DB3-1F37-575C500652DE}"/>
                </a:ext>
              </a:extLst>
            </p:cNvPr>
            <p:cNvSpPr/>
            <p:nvPr/>
          </p:nvSpPr>
          <p:spPr>
            <a:xfrm>
              <a:off x="5507209" y="5218806"/>
              <a:ext cx="2230875" cy="206567"/>
            </a:xfrm>
            <a:prstGeom prst="homePlate">
              <a:avLst>
                <a:gd name="adj" fmla="val 31857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1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수집</a:t>
              </a: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2731788-6C3D-2941-8F57-7F0668557BE1}"/>
                </a:ext>
              </a:extLst>
            </p:cNvPr>
            <p:cNvGrpSpPr/>
            <p:nvPr/>
          </p:nvGrpSpPr>
          <p:grpSpPr>
            <a:xfrm>
              <a:off x="2519106" y="5151036"/>
              <a:ext cx="8227108" cy="287181"/>
              <a:chOff x="2765428" y="1994825"/>
              <a:chExt cx="7652473" cy="152375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E9A5DC92-8B7E-9A36-057E-8CD02FA51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428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013CE8A4-4585-72FB-A692-3CBCBD6414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901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07F9AE7-1246-589E-97A4-D2B5F526D143}"/>
              </a:ext>
            </a:extLst>
          </p:cNvPr>
          <p:cNvGrpSpPr/>
          <p:nvPr/>
        </p:nvGrpSpPr>
        <p:grpSpPr>
          <a:xfrm>
            <a:off x="3085219" y="6097273"/>
            <a:ext cx="8618533" cy="266237"/>
            <a:chOff x="2519106" y="5151036"/>
            <a:chExt cx="8227108" cy="287181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5F252C31-0552-AAC6-03B7-310F874B3143}"/>
                </a:ext>
              </a:extLst>
            </p:cNvPr>
            <p:cNvCxnSpPr>
              <a:cxnSpLocks/>
            </p:cNvCxnSpPr>
            <p:nvPr/>
          </p:nvCxnSpPr>
          <p:spPr>
            <a:xfrm>
              <a:off x="2522931" y="5294627"/>
              <a:ext cx="8222656" cy="0"/>
            </a:xfrm>
            <a:prstGeom prst="straightConnector1">
              <a:avLst/>
            </a:prstGeom>
            <a:ln w="19050">
              <a:solidFill>
                <a:srgbClr val="47474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28F3522-BDAC-127F-87CC-A518D84DC77A}"/>
                </a:ext>
              </a:extLst>
            </p:cNvPr>
            <p:cNvGrpSpPr/>
            <p:nvPr/>
          </p:nvGrpSpPr>
          <p:grpSpPr>
            <a:xfrm>
              <a:off x="2519106" y="5151036"/>
              <a:ext cx="8227108" cy="287181"/>
              <a:chOff x="2765428" y="1994825"/>
              <a:chExt cx="7652473" cy="152375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40A2EE4-E001-35B6-10CC-BB85630D5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428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99D16B3E-C374-E000-2A28-96A941469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7901" y="1994825"/>
                <a:ext cx="0" cy="1523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BFE3A04-3248-71BC-E955-F33CA65FB1FD}"/>
              </a:ext>
            </a:extLst>
          </p:cNvPr>
          <p:cNvCxnSpPr>
            <a:cxnSpLocks/>
          </p:cNvCxnSpPr>
          <p:nvPr/>
        </p:nvCxnSpPr>
        <p:spPr>
          <a:xfrm flipH="1">
            <a:off x="1044880" y="6017717"/>
            <a:ext cx="1132473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18C91A2-59AE-6003-97E3-FFAA3B6CBB48}"/>
              </a:ext>
            </a:extLst>
          </p:cNvPr>
          <p:cNvCxnSpPr>
            <a:cxnSpLocks/>
          </p:cNvCxnSpPr>
          <p:nvPr/>
        </p:nvCxnSpPr>
        <p:spPr>
          <a:xfrm>
            <a:off x="5939398" y="1525212"/>
            <a:ext cx="0" cy="49250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오각형 46">
            <a:extLst>
              <a:ext uri="{FF2B5EF4-FFF2-40B4-BE49-F238E27FC236}">
                <a16:creationId xmlns:a16="http://schemas.microsoft.com/office/drawing/2014/main" id="{B6A45AAD-6C48-5E25-F3D8-24E2D130E9C9}"/>
              </a:ext>
            </a:extLst>
          </p:cNvPr>
          <p:cNvSpPr/>
          <p:nvPr/>
        </p:nvSpPr>
        <p:spPr>
          <a:xfrm>
            <a:off x="5502102" y="6128734"/>
            <a:ext cx="3763786" cy="357815"/>
          </a:xfrm>
          <a:prstGeom prst="homePlate">
            <a:avLst>
              <a:gd name="adj" fmla="val 31857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기획 </a:t>
            </a:r>
            <a:r>
              <a:rPr kumimoji="0" lang="en-US" altLang="ko-KR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발표자료 작성 </a:t>
            </a:r>
            <a:r>
              <a:rPr kumimoji="0" lang="en-US" altLang="ko-KR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 </a:t>
            </a: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발표 리허설</a:t>
            </a:r>
          </a:p>
        </p:txBody>
      </p:sp>
      <p:sp>
        <p:nvSpPr>
          <p:cNvPr id="132" name="오각형 46">
            <a:extLst>
              <a:ext uri="{FF2B5EF4-FFF2-40B4-BE49-F238E27FC236}">
                <a16:creationId xmlns:a16="http://schemas.microsoft.com/office/drawing/2014/main" id="{5FBC3C84-8ABA-CF80-E145-BBBF0393EC4C}"/>
              </a:ext>
            </a:extLst>
          </p:cNvPr>
          <p:cNvSpPr/>
          <p:nvPr/>
        </p:nvSpPr>
        <p:spPr>
          <a:xfrm>
            <a:off x="8814038" y="4706542"/>
            <a:ext cx="2873657" cy="223159"/>
          </a:xfrm>
          <a:prstGeom prst="homePlate">
            <a:avLst>
              <a:gd name="adj" fmla="val 31857"/>
            </a:avLst>
          </a:prstGeom>
          <a:solidFill>
            <a:srgbClr val="00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최적 입지 분석</a:t>
            </a:r>
          </a:p>
        </p:txBody>
      </p:sp>
      <p:sp>
        <p:nvSpPr>
          <p:cNvPr id="133" name="오각형 46">
            <a:extLst>
              <a:ext uri="{FF2B5EF4-FFF2-40B4-BE49-F238E27FC236}">
                <a16:creationId xmlns:a16="http://schemas.microsoft.com/office/drawing/2014/main" id="{5DC38195-EF68-933F-003E-491C7C8C3A24}"/>
              </a:ext>
            </a:extLst>
          </p:cNvPr>
          <p:cNvSpPr/>
          <p:nvPr/>
        </p:nvSpPr>
        <p:spPr>
          <a:xfrm>
            <a:off x="8814038" y="5491625"/>
            <a:ext cx="2873657" cy="223159"/>
          </a:xfrm>
          <a:prstGeom prst="homePlate">
            <a:avLst>
              <a:gd name="adj" fmla="val 31857"/>
            </a:avLst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시각화 대시보드 개발</a:t>
            </a:r>
          </a:p>
        </p:txBody>
      </p:sp>
      <p:sp>
        <p:nvSpPr>
          <p:cNvPr id="134" name="오각형 46">
            <a:extLst>
              <a:ext uri="{FF2B5EF4-FFF2-40B4-BE49-F238E27FC236}">
                <a16:creationId xmlns:a16="http://schemas.microsoft.com/office/drawing/2014/main" id="{E628F355-A968-1E22-2C76-75EC79325A5B}"/>
              </a:ext>
            </a:extLst>
          </p:cNvPr>
          <p:cNvSpPr/>
          <p:nvPr/>
        </p:nvSpPr>
        <p:spPr>
          <a:xfrm>
            <a:off x="5925732" y="4705890"/>
            <a:ext cx="2873657" cy="223159"/>
          </a:xfrm>
          <a:prstGeom prst="homePlate">
            <a:avLst>
              <a:gd name="adj" fmla="val 31857"/>
            </a:avLst>
          </a:prstGeom>
          <a:solidFill>
            <a:srgbClr val="00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latinLnBrk="0" hangingPunct="0"/>
            <a:r>
              <a:rPr lang="ko-KR" altLang="en-US" sz="1100" dirty="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시계열 분석</a:t>
            </a:r>
          </a:p>
        </p:txBody>
      </p:sp>
    </p:spTree>
    <p:extLst>
      <p:ext uri="{BB962C8B-B14F-4D97-AF65-F5344CB8AC3E}">
        <p14:creationId xmlns:p14="http://schemas.microsoft.com/office/powerpoint/2010/main" val="193698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19664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5B7B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5B7BC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08.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수행방안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수행 조직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28</a:t>
            </a:fld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524054-DBE9-3703-5B51-3426F254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17" y="807161"/>
            <a:ext cx="1162657" cy="13037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797ACE-9170-187E-0EE7-C5B126284DA7}"/>
              </a:ext>
            </a:extLst>
          </p:cNvPr>
          <p:cNvSpPr/>
          <p:nvPr/>
        </p:nvSpPr>
        <p:spPr>
          <a:xfrm>
            <a:off x="2898618" y="807161"/>
            <a:ext cx="3104299" cy="13037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eaLnBrk="0" latinLnBrk="0" hangingPunct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	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 영 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소속</a:t>
            </a:r>
            <a:r>
              <a: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	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경희대학교</a:t>
            </a:r>
            <a:endParaRPr lang="en-US" altLang="ko-KR" sz="1400" dirty="0">
              <a:solidFill>
                <a:prstClr val="black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	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관리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	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시각화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4C27AA-FD45-06B2-11A1-7FAF293EB7C0}"/>
              </a:ext>
            </a:extLst>
          </p:cNvPr>
          <p:cNvSpPr/>
          <p:nvPr/>
        </p:nvSpPr>
        <p:spPr>
          <a:xfrm>
            <a:off x="1645418" y="2460159"/>
            <a:ext cx="4375168" cy="1245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latinLnBrk="0" hangingPunct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2022 DMC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빅데이터 아이디어 오디션 수상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우수상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360000" lvl="1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MZ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세대 맞춤형 중소기업 일자리 추천 대시보드 개발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 eaLnBrk="0" latinLnBrk="0" hangingPunct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 AI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허브 개방데이터 아이디어 경진대회 수상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장려상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360000" lvl="1" indent="-171450" eaLnBrk="0" latinLnBrk="0" hangingPunct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휴먼을 활용한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IPTV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연계 시니어 타겟 금융 플랫폼 기획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0CBD17-7911-9282-80CA-718D3786888D}"/>
              </a:ext>
            </a:extLst>
          </p:cNvPr>
          <p:cNvSpPr/>
          <p:nvPr/>
        </p:nvSpPr>
        <p:spPr>
          <a:xfrm>
            <a:off x="1627750" y="2137226"/>
            <a:ext cx="4375168" cy="2769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수행 이력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D78BED-6900-76A6-CE66-89E1381A6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03" y="816546"/>
            <a:ext cx="974971" cy="13037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6BD023-9CBA-B616-9BFE-368D384CDE40}"/>
              </a:ext>
            </a:extLst>
          </p:cNvPr>
          <p:cNvSpPr/>
          <p:nvPr/>
        </p:nvSpPr>
        <p:spPr>
          <a:xfrm>
            <a:off x="7418861" y="816546"/>
            <a:ext cx="3104299" cy="13037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eaLnBrk="0" latinLnBrk="0" hangingPunct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	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용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팀원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소속</a:t>
            </a:r>
            <a:r>
              <a: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	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강남대학교</a:t>
            </a:r>
            <a:endParaRPr lang="en-US" altLang="ko-KR" sz="1400" dirty="0">
              <a:solidFill>
                <a:prstClr val="black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역할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	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(Q-GIS)</a:t>
            </a:r>
          </a:p>
          <a:p>
            <a:pPr marL="108000" eaLnBrk="0" latinLnBrk="0" hangingPunct="0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      	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시각화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BD29DB-926C-4E82-E905-DA9B52B1F48F}"/>
              </a:ext>
            </a:extLst>
          </p:cNvPr>
          <p:cNvSpPr/>
          <p:nvPr/>
        </p:nvSpPr>
        <p:spPr>
          <a:xfrm>
            <a:off x="6165661" y="2469544"/>
            <a:ext cx="4375168" cy="124571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eaLnBrk="0" latinLnBrk="0" hangingPunct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2022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환경 데이터 분석 활용 공모전 수상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환경부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장관상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  <a:p>
            <a:pPr marL="171450" indent="-171450" eaLnBrk="0" latinLnBrk="0" hangingPunct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 DACON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전력 사용량 예측 경진대회 수상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우승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959956A-48CA-3051-D4FC-920C5AA066C3}"/>
              </a:ext>
            </a:extLst>
          </p:cNvPr>
          <p:cNvSpPr/>
          <p:nvPr/>
        </p:nvSpPr>
        <p:spPr>
          <a:xfrm>
            <a:off x="6147993" y="2146611"/>
            <a:ext cx="4375168" cy="2769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수행 이력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D48D27-6ECF-507F-B0FB-40AE7CCC177B}"/>
              </a:ext>
            </a:extLst>
          </p:cNvPr>
          <p:cNvGrpSpPr/>
          <p:nvPr/>
        </p:nvGrpSpPr>
        <p:grpSpPr>
          <a:xfrm>
            <a:off x="25356" y="3868271"/>
            <a:ext cx="4045179" cy="2898708"/>
            <a:chOff x="134817" y="3878263"/>
            <a:chExt cx="4045179" cy="289870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3C2080B-D23C-256D-A968-81A057383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05" y="3878263"/>
              <a:ext cx="977214" cy="1303741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6D1F769-F9A0-A539-2D93-55597264432C}"/>
                </a:ext>
              </a:extLst>
            </p:cNvPr>
            <p:cNvSpPr/>
            <p:nvPr/>
          </p:nvSpPr>
          <p:spPr>
            <a:xfrm>
              <a:off x="1405685" y="3878263"/>
              <a:ext cx="2774311" cy="1303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강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구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팀원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소속</a:t>
              </a: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서울과학기술대학교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역할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기획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(Python)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CB6086-DFEB-9240-876D-4825E30C2212}"/>
                </a:ext>
              </a:extLst>
            </p:cNvPr>
            <p:cNvSpPr/>
            <p:nvPr/>
          </p:nvSpPr>
          <p:spPr>
            <a:xfrm>
              <a:off x="152485" y="5531261"/>
              <a:ext cx="4027511" cy="124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eaLnBrk="0" latinLnBrk="0" hangingPunct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2023 AI 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허브 개방데이터 아이디어 경진대회 수상</a:t>
              </a: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장려상</a:t>
              </a: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360000" lvl="1" indent="-171450" eaLnBrk="0" latin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디지털 휴먼을 활용한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IPTV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연계 시니어 타겟 금융 플랫폼 기획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69C6FFA-2AB9-0459-9F37-D51721B8B7F3}"/>
                </a:ext>
              </a:extLst>
            </p:cNvPr>
            <p:cNvSpPr/>
            <p:nvPr/>
          </p:nvSpPr>
          <p:spPr>
            <a:xfrm>
              <a:off x="134817" y="5208328"/>
              <a:ext cx="4027511" cy="27699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수행 이력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76850B5-6725-7624-4579-2FE7BA2BC198}"/>
              </a:ext>
            </a:extLst>
          </p:cNvPr>
          <p:cNvGrpSpPr/>
          <p:nvPr/>
        </p:nvGrpSpPr>
        <p:grpSpPr>
          <a:xfrm>
            <a:off x="4070535" y="3868271"/>
            <a:ext cx="4045179" cy="2898708"/>
            <a:chOff x="4555256" y="3869520"/>
            <a:chExt cx="4045179" cy="289870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0B39A2C-896A-0C21-848E-B357605A9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7241" y="3869520"/>
              <a:ext cx="1014020" cy="130374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E186C2-1488-3E66-6A6F-2065D8C1A08E}"/>
                </a:ext>
              </a:extLst>
            </p:cNvPr>
            <p:cNvSpPr/>
            <p:nvPr/>
          </p:nvSpPr>
          <p:spPr>
            <a:xfrm>
              <a:off x="5826124" y="3869520"/>
              <a:ext cx="2774311" cy="1303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김 규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원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팀원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소속</a:t>
              </a: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경희대학교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역할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기획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발표자료 작성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E85EA7D-CFE4-CF5B-3D8D-94132E38BFC4}"/>
                </a:ext>
              </a:extLst>
            </p:cNvPr>
            <p:cNvSpPr/>
            <p:nvPr/>
          </p:nvSpPr>
          <p:spPr>
            <a:xfrm>
              <a:off x="4572924" y="5522518"/>
              <a:ext cx="4027511" cy="124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eaLnBrk="0" latinLnBrk="0" hangingPunct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경희대학교 정경대학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데이터사이언스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복수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전공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eaLnBrk="0" latinLnBrk="0" hangingPunct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2022 YAMAHA 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뮤직 코리아 전략 제안 공모전 수상</a:t>
              </a: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대상</a:t>
              </a: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360000" lvl="1" indent="-171450" eaLnBrk="0" latin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MZ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세대 타깃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YAMAHA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세일즈 전략 수립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F9C95A0-8550-E567-213A-C8F851B5620C}"/>
                </a:ext>
              </a:extLst>
            </p:cNvPr>
            <p:cNvSpPr/>
            <p:nvPr/>
          </p:nvSpPr>
          <p:spPr>
            <a:xfrm>
              <a:off x="4555256" y="5199585"/>
              <a:ext cx="4027511" cy="27699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수행 이력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0F6378-E1B4-D973-4FCC-6216982CF204}"/>
              </a:ext>
            </a:extLst>
          </p:cNvPr>
          <p:cNvGrpSpPr/>
          <p:nvPr/>
        </p:nvGrpSpPr>
        <p:grpSpPr>
          <a:xfrm>
            <a:off x="8115715" y="3868271"/>
            <a:ext cx="4045179" cy="2898708"/>
            <a:chOff x="4555256" y="3869520"/>
            <a:chExt cx="4045179" cy="2898708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144CF82-A2DC-0982-7BED-FB247F0A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8311" y="3869520"/>
              <a:ext cx="1051881" cy="1303741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7D26AA9-D8F7-7A93-6AEB-57E7AF9C6E14}"/>
                </a:ext>
              </a:extLst>
            </p:cNvPr>
            <p:cNvSpPr/>
            <p:nvPr/>
          </p:nvSpPr>
          <p:spPr>
            <a:xfrm>
              <a:off x="5826124" y="3869520"/>
              <a:ext cx="2774311" cy="13037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성명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 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호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팀원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소속</a:t>
              </a: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lang="ko-KR" altLang="en-US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서울과학기술대학교</a:t>
              </a:r>
              <a:endParaRPr lang="en-US" altLang="ko-KR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역할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: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프로젝트 기획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08000" eaLnBrk="0" latinLnBrk="0" hangingPunct="0">
                <a:lnSpc>
                  <a:spcPct val="150000"/>
                </a:lnSpc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	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(Python)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4D2DA5D-9DE9-8DB5-FA86-DD75EC07FAEE}"/>
                </a:ext>
              </a:extLst>
            </p:cNvPr>
            <p:cNvSpPr/>
            <p:nvPr/>
          </p:nvSpPr>
          <p:spPr>
            <a:xfrm>
              <a:off x="4572924" y="5522518"/>
              <a:ext cx="4027511" cy="1245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eaLnBrk="0" latinLnBrk="0" hangingPunct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2023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데이터청년캠퍼스 서울과학기술대학교 과정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입선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</a:t>
              </a:r>
            </a:p>
            <a:p>
              <a:pPr marL="360000" lvl="1" indent="-171450" eaLnBrk="0" latin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KOSPI200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기업 뉴스 데이터 분석을 통한 트렌드 파악 및 가격 등락 예측 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서비스 개발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71450" indent="-171450" eaLnBrk="0" latinLnBrk="0" hangingPunct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2023 </a:t>
              </a:r>
              <a:r>
                <a:rPr lang="ko-KR" altLang="en-US" sz="1200" dirty="0" err="1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하둡</a:t>
              </a:r>
              <a:r>
                <a:rPr lang="ko-KR" altLang="en-US" sz="1200" dirty="0">
                  <a:solidFill>
                    <a:prstClr val="black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에코시스템을 통한 트위터 로그 데이터 분석</a:t>
              </a:r>
              <a:endPara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75F0AD6-B6B6-F7E4-0AD5-BA865F543596}"/>
                </a:ext>
              </a:extLst>
            </p:cNvPr>
            <p:cNvSpPr/>
            <p:nvPr/>
          </p:nvSpPr>
          <p:spPr>
            <a:xfrm>
              <a:off x="4555256" y="5199585"/>
              <a:ext cx="4027511" cy="27699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수행 이력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7364177-16BA-4975-B5A2-53DEAA3306A9}"/>
              </a:ext>
            </a:extLst>
          </p:cNvPr>
          <p:cNvSpPr txBox="1"/>
          <p:nvPr/>
        </p:nvSpPr>
        <p:spPr>
          <a:xfrm>
            <a:off x="103195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659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19664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09.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참고문헌 및 분석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Tool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29</a:t>
            </a:fld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335" y="93911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참고문헌</a:t>
            </a:r>
            <a:endParaRPr lang="en-US" altLang="ko-KR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4335" y="322982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분석 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335" y="1594487"/>
            <a:ext cx="7223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김종오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전미진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(2014).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국내거주 외국인 은행서비스 활성화 방안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한국무역통상학회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335" y="2040765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하나금융경영연구소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(2022). 2023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금융산업 전망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하나은행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8" name="Picture 4" descr="Python 소개] Python 소개와 특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5" y="4305481"/>
            <a:ext cx="38100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GIS 번역기금 모집 안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16" y="4305481"/>
            <a:ext cx="4085162" cy="12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au Overview - Select Distin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40" y="3689900"/>
            <a:ext cx="2431309" cy="243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5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7455AB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455AB"/>
                </a:solidFill>
                <a:effectLst/>
                <a:uLnTx/>
                <a:uFillTx/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7455AB"/>
              </a:solidFill>
              <a:effectLst/>
              <a:uLnTx/>
              <a:uFillTx/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4190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lang="en-US" altLang="ko-KR" sz="2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ko-KR" altLang="en-US" sz="24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개요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kumimoji="0" lang="ko-KR" altLang="en-US" sz="1200" b="0" i="0" u="none" strike="noStrike" kern="1200" cap="none" spc="-1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kumimoji="0" lang="ko-KR" altLang="en-US" sz="12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9DBF65-D68C-409D-B36E-C4961967D7D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FE6E79-0C16-5145-74D2-1C4232FD603A}"/>
              </a:ext>
            </a:extLst>
          </p:cNvPr>
          <p:cNvSpPr/>
          <p:nvPr/>
        </p:nvSpPr>
        <p:spPr>
          <a:xfrm>
            <a:off x="482156" y="893426"/>
            <a:ext cx="1179254" cy="774965"/>
          </a:xfrm>
          <a:prstGeom prst="rect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6C8177-A389-BD09-3E82-9ABEC36331F8}"/>
              </a:ext>
            </a:extLst>
          </p:cNvPr>
          <p:cNvSpPr/>
          <p:nvPr/>
        </p:nvSpPr>
        <p:spPr>
          <a:xfrm>
            <a:off x="482156" y="2938266"/>
            <a:ext cx="1179254" cy="1198229"/>
          </a:xfrm>
          <a:prstGeom prst="rect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3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559C7A-34AE-58BA-56F3-9F88366E978F}"/>
              </a:ext>
            </a:extLst>
          </p:cNvPr>
          <p:cNvSpPr/>
          <p:nvPr/>
        </p:nvSpPr>
        <p:spPr>
          <a:xfrm>
            <a:off x="482156" y="4197994"/>
            <a:ext cx="1179254" cy="1135748"/>
          </a:xfrm>
          <a:prstGeom prst="rect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4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C9389-8891-00EB-8A72-EF9C9C852C23}"/>
              </a:ext>
            </a:extLst>
          </p:cNvPr>
          <p:cNvSpPr/>
          <p:nvPr/>
        </p:nvSpPr>
        <p:spPr>
          <a:xfrm>
            <a:off x="482156" y="5417177"/>
            <a:ext cx="1179254" cy="986018"/>
          </a:xfrm>
          <a:prstGeom prst="rect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Chapter 5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7AD549-252E-A450-5918-69858983BCB5}"/>
              </a:ext>
            </a:extLst>
          </p:cNvPr>
          <p:cNvSpPr/>
          <p:nvPr/>
        </p:nvSpPr>
        <p:spPr>
          <a:xfrm>
            <a:off x="1724970" y="895289"/>
            <a:ext cx="1179254" cy="77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제안배경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</a:t>
            </a:r>
            <a:endParaRPr lang="en-US" altLang="ko-KR" sz="14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문제정의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B456E4-2FE8-D55F-3581-4B60430AF110}"/>
              </a:ext>
            </a:extLst>
          </p:cNvPr>
          <p:cNvSpPr/>
          <p:nvPr/>
        </p:nvSpPr>
        <p:spPr>
          <a:xfrm>
            <a:off x="1724970" y="1729197"/>
            <a:ext cx="1179254" cy="1141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제안 아이디어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47EC5F-BBAF-D0A9-12C4-479C0D0937D2}"/>
              </a:ext>
            </a:extLst>
          </p:cNvPr>
          <p:cNvSpPr/>
          <p:nvPr/>
        </p:nvSpPr>
        <p:spPr>
          <a:xfrm>
            <a:off x="2967784" y="893425"/>
            <a:ext cx="8742060" cy="7749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금융시장 환경 변화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국내경제 환경 변화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재한 외국인 증대에 따른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대상 금융 서비스 확산 필요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현행 금융 서비스는 데이터에 기반하지 않은 서비스 출시로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공급자와 수요자 간에 </a:t>
            </a:r>
            <a:r>
              <a:rPr lang="ko-KR" altLang="en-US" sz="1200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니즈의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미스 </a:t>
            </a:r>
            <a:r>
              <a:rPr lang="ko-KR" altLang="en-US" sz="1200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매칭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발생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62376B-AFE7-32D1-3934-62002C45BA36}"/>
              </a:ext>
            </a:extLst>
          </p:cNvPr>
          <p:cNvSpPr/>
          <p:nvPr/>
        </p:nvSpPr>
        <p:spPr>
          <a:xfrm>
            <a:off x="2967782" y="1729197"/>
            <a:ext cx="8742060" cy="11416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데이터안심구역의 데이터를 활용하여 재한 외국인 금융정보 통합 데이터 셋을 구성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 데이터 기반 외국인 금융상품 개발 및 서비스 기획 촉진</a:t>
            </a:r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금융정보 통합 데이터 셋을 활용하여 오프라인 점포 및 외국인 이용 특화점포 운영 최적화를 위한 </a:t>
            </a:r>
            <a:r>
              <a:rPr lang="ko-KR" altLang="en-US" sz="1200" noProof="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은행 지점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입지 분석 모델 개발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금융정보 현황 시각화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896973-A92F-FEC6-40A1-BE8A04410F2E}"/>
              </a:ext>
            </a:extLst>
          </p:cNvPr>
          <p:cNvSpPr/>
          <p:nvPr/>
        </p:nvSpPr>
        <p:spPr>
          <a:xfrm>
            <a:off x="2967782" y="4203905"/>
            <a:ext cx="8742059" cy="1135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재한 외국인 금융정보 데이터 셋 구성 및 조회에 용이한 시각화 </a:t>
            </a:r>
            <a:r>
              <a:rPr lang="ko-KR" altLang="en-US" sz="1200" dirty="0" err="1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개발로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대상 맞춤형 금융상품 및 서비스 개발 용이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입지 분석 모델 개발을 통해 은행 점포 배치 및 운영 최적화를 달성하여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소외계층 대상 온</a:t>
            </a:r>
            <a:r>
              <a:rPr lang="en-US" altLang="ko-KR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•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오프라인 연계 금융 서비스로 발전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제안 아이디어 구현을 통해 재한 외국인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정부 이상의 각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이해관계자 별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니즈를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통합적으로 충족 가능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E22F6A-A6F0-2B32-E8E1-58F2412EE45E}"/>
              </a:ext>
            </a:extLst>
          </p:cNvPr>
          <p:cNvSpPr/>
          <p:nvPr/>
        </p:nvSpPr>
        <p:spPr>
          <a:xfrm>
            <a:off x="1724970" y="4203906"/>
            <a:ext cx="1179254" cy="1135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latinLnBrk="0" hangingPunct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활용방안</a:t>
            </a:r>
            <a:endParaRPr lang="en-US" altLang="ko-KR" sz="14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ctr" eaLnBrk="0" latinLnBrk="0" hangingPunct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및</a:t>
            </a:r>
            <a:endParaRPr lang="en-US" altLang="ko-KR" sz="14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0" algn="ctr" eaLnBrk="0" latinLnBrk="0" hangingPunct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기대효과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E8B402-DDEA-F79F-C1E2-0F76CF7C9C20}"/>
              </a:ext>
            </a:extLst>
          </p:cNvPr>
          <p:cNvSpPr/>
          <p:nvPr/>
        </p:nvSpPr>
        <p:spPr>
          <a:xfrm>
            <a:off x="1724970" y="5417177"/>
            <a:ext cx="1179254" cy="98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수행방안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0944EA-2AE4-E28F-52DC-441871B1BE17}"/>
              </a:ext>
            </a:extLst>
          </p:cNvPr>
          <p:cNvSpPr/>
          <p:nvPr/>
        </p:nvSpPr>
        <p:spPr>
          <a:xfrm>
            <a:off x="2967782" y="5417177"/>
            <a:ext cx="8742059" cy="9860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수행은 데이터 아키텍처의 분석방법을 따라 단계별로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동안 진행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프로젝트 수행 인원은 제안 아이디어 구현을 위한 금융 서비스 기획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 err="1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시계열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분석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군집분석 및 입지분석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), </a:t>
            </a: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시각화 역할 별로 역량 및 유관 경력이 있는 인원으로 구성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133B5C-A282-9758-C8DE-272E5691FA8E}"/>
              </a:ext>
            </a:extLst>
          </p:cNvPr>
          <p:cNvSpPr/>
          <p:nvPr/>
        </p:nvSpPr>
        <p:spPr>
          <a:xfrm>
            <a:off x="1724970" y="2945557"/>
            <a:ext cx="1179254" cy="1198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latinLnBrk="0" hangingPunct="0">
              <a:defRPr/>
            </a:pPr>
            <a:r>
              <a:rPr lang="ko-KR" altLang="en-US" sz="14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아키텍처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05EED01-C7C8-B404-D9FE-0818D769A246}"/>
              </a:ext>
            </a:extLst>
          </p:cNvPr>
          <p:cNvSpPr/>
          <p:nvPr/>
        </p:nvSpPr>
        <p:spPr>
          <a:xfrm>
            <a:off x="2967782" y="2938266"/>
            <a:ext cx="8742059" cy="11982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제안 아이디어 구현을 위하여 데이터 분석 과정을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군집분석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입지분석</a:t>
            </a:r>
            <a:r>
              <a:rPr lang="en-US" altLang="ko-KR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 err="1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대시보드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개발 등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가지 단계로 정의함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 과정에서 </a:t>
            </a:r>
            <a:r>
              <a:rPr lang="ko-KR" altLang="en-US" sz="1200" dirty="0">
                <a:solidFill>
                  <a:srgbClr val="FF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활용하는 데이터안심구역 데이터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장기 체류외국인 유동인구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(K-DATA) 2)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자동차 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관련</a:t>
            </a:r>
            <a:r>
              <a:rPr kumimoji="0" lang="ko-KR" altLang="en-US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(K-DATA)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3)</a:t>
            </a:r>
            <a:r>
              <a:rPr lang="ko-KR" altLang="en-US" sz="120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부동산 </a:t>
            </a:r>
            <a:r>
              <a:rPr lang="ko-KR" altLang="en-US" sz="120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소유</a:t>
            </a:r>
            <a:r>
              <a:rPr lang="ko-KR" altLang="en-US" sz="120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정보</a:t>
            </a:r>
            <a:r>
              <a:rPr lang="en-US" altLang="ko-KR" sz="1200" noProof="0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(K-DATA)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4)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직업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분류별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평균소득현황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FiBP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FE6E79-0C16-5145-74D2-1C4232FD603A}"/>
              </a:ext>
            </a:extLst>
          </p:cNvPr>
          <p:cNvSpPr/>
          <p:nvPr/>
        </p:nvSpPr>
        <p:spPr>
          <a:xfrm>
            <a:off x="482156" y="1728514"/>
            <a:ext cx="1179254" cy="1142343"/>
          </a:xfrm>
          <a:prstGeom prst="rect">
            <a:avLst/>
          </a:prstGeom>
          <a:solidFill>
            <a:srgbClr val="31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Chapter 2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27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19664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B503-EB29-4223-813C-8885559774C3}"/>
              </a:ext>
            </a:extLst>
          </p:cNvPr>
          <p:cNvSpPr txBox="1"/>
          <p:nvPr/>
        </p:nvSpPr>
        <p:spPr>
          <a:xfrm>
            <a:off x="3413774" y="1761758"/>
            <a:ext cx="53868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E.O.D</a:t>
            </a:r>
            <a:endParaRPr lang="ko-KR" altLang="en-US" sz="88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938970-5094-41D2-BEA0-A74E7B426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4" b="258"/>
          <a:stretch/>
        </p:blipFill>
        <p:spPr>
          <a:xfrm>
            <a:off x="-497327" y="5137569"/>
            <a:ext cx="13186653" cy="181543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EC7D9BA-233C-4256-9E94-D56A37268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8" b="-1"/>
          <a:stretch/>
        </p:blipFill>
        <p:spPr>
          <a:xfrm>
            <a:off x="1368498" y="3851395"/>
            <a:ext cx="9436335" cy="28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9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712390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필요성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은행 업황 개요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" name="모서리가 둥근 직사각형 8">
            <a:extLst>
              <a:ext uri="{FF2B5EF4-FFF2-40B4-BE49-F238E27FC236}">
                <a16:creationId xmlns:a16="http://schemas.microsoft.com/office/drawing/2014/main" id="{9A5FF3DB-C4A0-3908-BAC5-2375D6EE1FD4}"/>
              </a:ext>
            </a:extLst>
          </p:cNvPr>
          <p:cNvSpPr/>
          <p:nvPr/>
        </p:nvSpPr>
        <p:spPr>
          <a:xfrm>
            <a:off x="434792" y="1966775"/>
            <a:ext cx="5443493" cy="424347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0" rIns="0" anchor="ctr"/>
          <a:lstStyle/>
          <a:p>
            <a:pPr algn="ctr" defTabSz="9870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3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3" name="AutoShape 55">
            <a:extLst>
              <a:ext uri="{FF2B5EF4-FFF2-40B4-BE49-F238E27FC236}">
                <a16:creationId xmlns:a16="http://schemas.microsoft.com/office/drawing/2014/main" id="{2D26C28F-2252-09AC-7A21-9B85AAF6B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38" y="1881187"/>
            <a:ext cx="5443492" cy="327600"/>
          </a:xfrm>
          <a:prstGeom prst="roundRect">
            <a:avLst>
              <a:gd name="adj" fmla="val 0"/>
            </a:avLst>
          </a:prstGeom>
          <a:solidFill>
            <a:srgbClr val="31296F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업황 동향 및 전망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76774F19-F019-2DFA-4233-CBBF48F1765A}"/>
              </a:ext>
            </a:extLst>
          </p:cNvPr>
          <p:cNvSpPr/>
          <p:nvPr/>
        </p:nvSpPr>
        <p:spPr>
          <a:xfrm>
            <a:off x="6379202" y="1952813"/>
            <a:ext cx="5377750" cy="4243479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0" rIns="0" anchor="ctr"/>
          <a:lstStyle/>
          <a:p>
            <a:pPr algn="ctr" defTabSz="9870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3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sp>
        <p:nvSpPr>
          <p:cNvPr id="11" name="AutoShape 55">
            <a:extLst>
              <a:ext uri="{FF2B5EF4-FFF2-40B4-BE49-F238E27FC236}">
                <a16:creationId xmlns:a16="http://schemas.microsoft.com/office/drawing/2014/main" id="{141F71B6-E958-B287-6FAF-C74671BCF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9202" y="1881187"/>
            <a:ext cx="5378005" cy="327536"/>
          </a:xfrm>
          <a:prstGeom prst="roundRect">
            <a:avLst>
              <a:gd name="adj" fmla="val 0"/>
            </a:avLst>
          </a:prstGeom>
          <a:solidFill>
            <a:srgbClr val="31296F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성장성과 수익성</a:t>
            </a:r>
          </a:p>
        </p:txBody>
      </p:sp>
      <p:sp>
        <p:nvSpPr>
          <p:cNvPr id="29" name="Source">
            <a:extLst>
              <a:ext uri="{FF2B5EF4-FFF2-40B4-BE49-F238E27FC236}">
                <a16:creationId xmlns:a16="http://schemas.microsoft.com/office/drawing/2014/main" id="{2BD0CCB2-A1A9-3E44-5E7A-6B6D04E7F0EB}"/>
              </a:ext>
            </a:extLst>
          </p:cNvPr>
          <p:cNvSpPr>
            <a:spLocks noGrp="1"/>
          </p:cNvSpPr>
          <p:nvPr/>
        </p:nvSpPr>
        <p:spPr bwMode="auto">
          <a:xfrm>
            <a:off x="6609091" y="5732344"/>
            <a:ext cx="2738742" cy="32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marL="173038" indent="-173038" algn="l" defTabSz="981075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Verdana" pitchFamily="34" charset="0"/>
              <a:buChar char="•"/>
              <a:defRPr sz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47675" indent="-119063" algn="l" defTabSz="9810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sz="1000">
                <a:solidFill>
                  <a:schemeClr val="tx1"/>
                </a:solidFill>
                <a:latin typeface="Verdana" pitchFamily="34" charset="0"/>
              </a:defRPr>
            </a:lvl2pPr>
            <a:lvl3pPr marL="812800" indent="-200025" algn="l" defTabSz="9810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Marlett" pitchFamily="2" charset="2"/>
              <a:buChar char="8"/>
              <a:defRPr sz="1000">
                <a:solidFill>
                  <a:schemeClr val="tx1"/>
                </a:solidFill>
                <a:latin typeface="Verdana" pitchFamily="34" charset="0"/>
              </a:defRPr>
            </a:lvl3pPr>
            <a:lvl4pPr marL="971550" indent="-206375" algn="l" defTabSz="97472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tabLst>
                <a:tab pos="914400" algn="l"/>
              </a:tabLst>
              <a:defRPr sz="1000">
                <a:solidFill>
                  <a:schemeClr val="tx1"/>
                </a:solidFill>
                <a:latin typeface="Verdana" pitchFamily="34" charset="0"/>
              </a:defRPr>
            </a:lvl4pPr>
            <a:lvl5pPr marL="2157413" indent="-339725" algn="l" defTabSz="9810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Font typeface="Marlett" pitchFamily="2" charset="2"/>
              <a:buChar char="8"/>
              <a:defRPr sz="2300">
                <a:solidFill>
                  <a:schemeClr val="bg1"/>
                </a:solidFill>
                <a:latin typeface="+mn-lt"/>
              </a:defRPr>
            </a:lvl5pPr>
            <a:lvl6pPr marL="2614613" indent="-339725" algn="l" defTabSz="9810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Font typeface="Marlett" pitchFamily="2" charset="2"/>
              <a:buChar char="8"/>
              <a:defRPr sz="2300">
                <a:solidFill>
                  <a:schemeClr val="bg1"/>
                </a:solidFill>
                <a:latin typeface="+mn-lt"/>
              </a:defRPr>
            </a:lvl6pPr>
            <a:lvl7pPr marL="3071813" indent="-339725" algn="l" defTabSz="9810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Font typeface="Marlett" pitchFamily="2" charset="2"/>
              <a:buChar char="8"/>
              <a:defRPr sz="2300">
                <a:solidFill>
                  <a:schemeClr val="bg1"/>
                </a:solidFill>
                <a:latin typeface="+mn-lt"/>
              </a:defRPr>
            </a:lvl7pPr>
            <a:lvl8pPr marL="3529013" indent="-339725" algn="l" defTabSz="9810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Font typeface="Marlett" pitchFamily="2" charset="2"/>
              <a:buChar char="8"/>
              <a:defRPr sz="2300">
                <a:solidFill>
                  <a:schemeClr val="bg1"/>
                </a:solidFill>
                <a:latin typeface="+mn-lt"/>
              </a:defRPr>
            </a:lvl8pPr>
            <a:lvl9pPr marL="3986213" indent="-339725" algn="l" defTabSz="9810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Font typeface="Marlett" pitchFamily="2" charset="2"/>
              <a:buChar char="8"/>
              <a:defRPr sz="23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latinLnBrk="0">
              <a:lnSpc>
                <a:spcPct val="150000"/>
              </a:lnSpc>
              <a:buClr>
                <a:srgbClr val="000000"/>
              </a:buClr>
              <a:buNone/>
            </a:pPr>
            <a:r>
              <a:rPr lang="ko-KR" altLang="en-US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</a:t>
            </a:r>
            <a:r>
              <a:rPr lang="en-US" altLang="ko-KR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성장성 </a:t>
            </a:r>
            <a:r>
              <a:rPr lang="en-US" altLang="ko-KR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대출 </a:t>
            </a:r>
            <a:r>
              <a:rPr lang="en-US" altLang="ko-KR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국내은행 기준</a:t>
            </a:r>
            <a:r>
              <a:rPr lang="en-US" altLang="ko-KR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rgbClr val="000000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6A2728-F6ED-C7F8-053D-28B4426684FD}"/>
              </a:ext>
            </a:extLst>
          </p:cNvPr>
          <p:cNvGrpSpPr/>
          <p:nvPr/>
        </p:nvGrpSpPr>
        <p:grpSpPr>
          <a:xfrm>
            <a:off x="1325503" y="2467072"/>
            <a:ext cx="4213146" cy="1498769"/>
            <a:chOff x="10110273" y="2385388"/>
            <a:chExt cx="1479409" cy="1674803"/>
          </a:xfrm>
        </p:grpSpPr>
        <p:sp>
          <p:nvSpPr>
            <p:cNvPr id="54" name="모서리가 둥근 직사각형 142">
              <a:extLst>
                <a:ext uri="{FF2B5EF4-FFF2-40B4-BE49-F238E27FC236}">
                  <a16:creationId xmlns:a16="http://schemas.microsoft.com/office/drawing/2014/main" id="{79AA0D03-2DF3-8B01-C5EF-244B6A1892CE}"/>
                </a:ext>
              </a:extLst>
            </p:cNvPr>
            <p:cNvSpPr/>
            <p:nvPr/>
          </p:nvSpPr>
          <p:spPr>
            <a:xfrm>
              <a:off x="10110273" y="2385388"/>
              <a:ext cx="1479409" cy="1674803"/>
            </a:xfrm>
            <a:prstGeom prst="roundRect">
              <a:avLst>
                <a:gd name="adj" fmla="val 754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>
              <a:outerShdw blurRad="1524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여신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금리 상승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DSR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등 규제 강화로 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가계대출은 크게 위축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되었으나 기업의 자금 수요 증대</a:t>
              </a:r>
              <a:endParaRPr lang="en-US" altLang="ko-KR" sz="1462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수신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기준금리 인상에 따른 예금금리 상승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증시 약세로 인한  </a:t>
              </a:r>
              <a:r>
                <a:rPr lang="ko-KR" altLang="en-US" sz="1462" dirty="0" err="1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역머니무브</a:t>
              </a:r>
              <a:r>
                <a:rPr lang="ko-KR" altLang="en-US" sz="1462" dirty="0" err="1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로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예금 중심으로 자금 유입</a:t>
              </a:r>
              <a:endParaRPr lang="en-US" altLang="ko-KR" sz="1462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수익성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양호간 건전성 하에 대출금리 상승에 따른 이자이익 증가로 </a:t>
              </a:r>
              <a:r>
                <a:rPr lang="ko-KR" altLang="en-US" sz="1462" dirty="0" err="1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개선세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지속</a:t>
              </a:r>
            </a:p>
          </p:txBody>
        </p:sp>
        <p:sp>
          <p:nvSpPr>
            <p:cNvPr id="56" name="모서리가 둥근 직사각형 144">
              <a:extLst>
                <a:ext uri="{FF2B5EF4-FFF2-40B4-BE49-F238E27FC236}">
                  <a16:creationId xmlns:a16="http://schemas.microsoft.com/office/drawing/2014/main" id="{C224DE08-F800-0A3F-58CA-8884C8259E5B}"/>
                </a:ext>
              </a:extLst>
            </p:cNvPr>
            <p:cNvSpPr/>
            <p:nvPr/>
          </p:nvSpPr>
          <p:spPr>
            <a:xfrm>
              <a:off x="10110273" y="2385388"/>
              <a:ext cx="1479409" cy="1674803"/>
            </a:xfrm>
            <a:prstGeom prst="roundRect">
              <a:avLst>
                <a:gd name="adj" fmla="val 10000"/>
              </a:avLst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defTabSz="742859">
                <a:buFont typeface="Arial" panose="020B0604020202020204" pitchFamily="34" charset="0"/>
                <a:buChar char="•"/>
                <a:defRPr/>
              </a:pPr>
              <a:endParaRPr lang="ko-KR" altLang="en-US" sz="1462">
                <a:solidFill>
                  <a:prstClr val="whit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BC6BA76-1625-A622-7130-75E6BE01E2FB}"/>
              </a:ext>
            </a:extLst>
          </p:cNvPr>
          <p:cNvGrpSpPr/>
          <p:nvPr/>
        </p:nvGrpSpPr>
        <p:grpSpPr>
          <a:xfrm>
            <a:off x="1325503" y="4327257"/>
            <a:ext cx="4213146" cy="1472470"/>
            <a:chOff x="10110273" y="2385388"/>
            <a:chExt cx="1479409" cy="1674803"/>
          </a:xfrm>
        </p:grpSpPr>
        <p:sp>
          <p:nvSpPr>
            <p:cNvPr id="45" name="모서리가 둥근 직사각형 133">
              <a:extLst>
                <a:ext uri="{FF2B5EF4-FFF2-40B4-BE49-F238E27FC236}">
                  <a16:creationId xmlns:a16="http://schemas.microsoft.com/office/drawing/2014/main" id="{61B42B14-8904-FDC8-F4CD-E6712CDC9FA4}"/>
                </a:ext>
              </a:extLst>
            </p:cNvPr>
            <p:cNvSpPr/>
            <p:nvPr/>
          </p:nvSpPr>
          <p:spPr>
            <a:xfrm>
              <a:off x="10110273" y="2385388"/>
              <a:ext cx="1479409" cy="1674803"/>
            </a:xfrm>
            <a:prstGeom prst="roundRect">
              <a:avLst>
                <a:gd name="adj" fmla="val 754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>
              <a:outerShdw blurRad="1524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여신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462" dirty="0" err="1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소호대출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증가가 둔화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되고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가계대출은 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주택대출 증가세가 억제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및 투자수요 감소 영향으로 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신용대출도 부진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지속</a:t>
              </a:r>
              <a:endParaRPr lang="en-US" altLang="ko-KR" sz="1462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수신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</a:t>
              </a:r>
              <a:r>
                <a:rPr lang="ko-KR" altLang="en-US" sz="1462" dirty="0" err="1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저원가성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예금이 정기예금으로 이동 지속</a:t>
              </a:r>
              <a:endParaRPr lang="en-US" altLang="ko-KR" sz="1462" dirty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pPr marL="144000" indent="-144000" defTabSz="742859">
                <a:buFont typeface="Arial" panose="020B0604020202020204" pitchFamily="34" charset="0"/>
                <a:buChar char="•"/>
                <a:defRPr/>
              </a:pP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수익성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) NIM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개선 효과 약화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대출 둔화</a:t>
              </a:r>
              <a:r>
                <a:rPr lang="en-US" altLang="ko-KR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462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대손비용 증가 영향으로 </a:t>
              </a:r>
              <a:r>
                <a:rPr lang="ko-KR" altLang="en-US" sz="1462" dirty="0">
                  <a:solidFill>
                    <a:srgbClr val="FF0000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수익성 하락</a:t>
              </a:r>
            </a:p>
          </p:txBody>
        </p:sp>
        <p:sp>
          <p:nvSpPr>
            <p:cNvPr id="47" name="모서리가 둥근 직사각형 135">
              <a:extLst>
                <a:ext uri="{FF2B5EF4-FFF2-40B4-BE49-F238E27FC236}">
                  <a16:creationId xmlns:a16="http://schemas.microsoft.com/office/drawing/2014/main" id="{14DD868D-0B73-75FD-3DB9-0ADC14FB9AE8}"/>
                </a:ext>
              </a:extLst>
            </p:cNvPr>
            <p:cNvSpPr/>
            <p:nvPr/>
          </p:nvSpPr>
          <p:spPr>
            <a:xfrm>
              <a:off x="10110273" y="2385388"/>
              <a:ext cx="1479409" cy="1674803"/>
            </a:xfrm>
            <a:prstGeom prst="roundRect">
              <a:avLst>
                <a:gd name="adj" fmla="val 10000"/>
              </a:avLst>
            </a:prstGeom>
            <a:noFill/>
            <a:ln w="381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defTabSz="742859">
                <a:buFont typeface="Arial" panose="020B0604020202020204" pitchFamily="34" charset="0"/>
                <a:buChar char="•"/>
                <a:defRPr/>
              </a:pPr>
              <a:endParaRPr lang="ko-KR" altLang="en-US" sz="1462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57" name="Straight Arrow Connector 4">
            <a:extLst>
              <a:ext uri="{FF2B5EF4-FFF2-40B4-BE49-F238E27FC236}">
                <a16:creationId xmlns:a16="http://schemas.microsoft.com/office/drawing/2014/main" id="{9B6703A0-9FD3-5D2F-0F01-E4797147A1D6}"/>
              </a:ext>
            </a:extLst>
          </p:cNvPr>
          <p:cNvCxnSpPr>
            <a:cxnSpLocks/>
          </p:cNvCxnSpPr>
          <p:nvPr/>
        </p:nvCxnSpPr>
        <p:spPr>
          <a:xfrm>
            <a:off x="1015715" y="2326269"/>
            <a:ext cx="0" cy="3811346"/>
          </a:xfrm>
          <a:prstGeom prst="straightConnector1">
            <a:avLst/>
          </a:prstGeom>
          <a:ln w="8890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12">
            <a:extLst>
              <a:ext uri="{FF2B5EF4-FFF2-40B4-BE49-F238E27FC236}">
                <a16:creationId xmlns:a16="http://schemas.microsoft.com/office/drawing/2014/main" id="{FC43F260-53A4-0EF3-51F8-68162BDB738D}"/>
              </a:ext>
            </a:extLst>
          </p:cNvPr>
          <p:cNvSpPr/>
          <p:nvPr/>
        </p:nvSpPr>
        <p:spPr>
          <a:xfrm>
            <a:off x="935709" y="2567801"/>
            <a:ext cx="163961" cy="1469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1" name="Oval 12">
            <a:extLst>
              <a:ext uri="{FF2B5EF4-FFF2-40B4-BE49-F238E27FC236}">
                <a16:creationId xmlns:a16="http://schemas.microsoft.com/office/drawing/2014/main" id="{96E673FF-1659-5A20-788D-239A12A96617}"/>
              </a:ext>
            </a:extLst>
          </p:cNvPr>
          <p:cNvSpPr/>
          <p:nvPr/>
        </p:nvSpPr>
        <p:spPr>
          <a:xfrm>
            <a:off x="935709" y="4455840"/>
            <a:ext cx="163961" cy="1469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8223283-69FF-9771-B995-21C09358391B}"/>
              </a:ext>
            </a:extLst>
          </p:cNvPr>
          <p:cNvCxnSpPr/>
          <p:nvPr/>
        </p:nvCxnSpPr>
        <p:spPr>
          <a:xfrm>
            <a:off x="1108165" y="2633031"/>
            <a:ext cx="191925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2674CA2-9AE8-826B-92A7-F4FBE273E6B6}"/>
              </a:ext>
            </a:extLst>
          </p:cNvPr>
          <p:cNvCxnSpPr/>
          <p:nvPr/>
        </p:nvCxnSpPr>
        <p:spPr>
          <a:xfrm>
            <a:off x="1108165" y="4529930"/>
            <a:ext cx="191925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58A48D9-66B4-734B-49AE-C86019E37CB6}"/>
              </a:ext>
            </a:extLst>
          </p:cNvPr>
          <p:cNvSpPr txBox="1"/>
          <p:nvPr/>
        </p:nvSpPr>
        <p:spPr>
          <a:xfrm>
            <a:off x="431800" y="2518161"/>
            <a:ext cx="510533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altLang="ko-KR" sz="12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2022</a:t>
            </a:r>
            <a:endParaRPr lang="ko-KR" altLang="en-US" sz="12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EB800B7-195A-04D8-15F5-33FAD1709990}"/>
              </a:ext>
            </a:extLst>
          </p:cNvPr>
          <p:cNvSpPr txBox="1"/>
          <p:nvPr/>
        </p:nvSpPr>
        <p:spPr>
          <a:xfrm>
            <a:off x="431800" y="4423161"/>
            <a:ext cx="510533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US" altLang="ko-KR" sz="12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2023</a:t>
            </a:r>
            <a:endParaRPr lang="ko-KR" altLang="en-US" sz="12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4F34DE3-1E14-886F-9DB4-FE147FCDF287}"/>
              </a:ext>
            </a:extLst>
          </p:cNvPr>
          <p:cNvSpPr txBox="1"/>
          <p:nvPr/>
        </p:nvSpPr>
        <p:spPr>
          <a:xfrm>
            <a:off x="370216" y="862551"/>
            <a:ext cx="889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금융업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은행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 가계대출 부진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조달비용 상승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건전성 우려로 전년 대비 수익성이 하락하고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성장성 또한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기준으로 지속적으로 악화 중임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CEE424A7-AAEF-453A-59D6-FCF8D32A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75" y="2384810"/>
            <a:ext cx="4855692" cy="327967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861B40E-E7DF-349C-7745-E241A20907C5}"/>
              </a:ext>
            </a:extLst>
          </p:cNvPr>
          <p:cNvSpPr txBox="1"/>
          <p:nvPr/>
        </p:nvSpPr>
        <p:spPr>
          <a:xfrm>
            <a:off x="10599080" y="5840568"/>
            <a:ext cx="837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하나은행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0B0CD8-5B71-4E20-92A0-5A40BFC12991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82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03246"/>
            <a:ext cx="7006442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필요성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은행 경영환경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D9A58-8E1B-08D5-0FC9-C81E97C07EFA}"/>
              </a:ext>
            </a:extLst>
          </p:cNvPr>
          <p:cNvSpPr txBox="1"/>
          <p:nvPr/>
        </p:nvSpPr>
        <p:spPr>
          <a:xfrm>
            <a:off x="337309" y="890380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금융업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은행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경영환경은 저성장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고물가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고금리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자산가격 조정으로 부정적이며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디지털 금융 확산에 따른 오프라인 점포 수 축소를 강화하고 있음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901A57-E13A-2660-B3B9-14730C152830}"/>
              </a:ext>
            </a:extLst>
          </p:cNvPr>
          <p:cNvSpPr/>
          <p:nvPr/>
        </p:nvSpPr>
        <p:spPr>
          <a:xfrm>
            <a:off x="572922" y="3580143"/>
            <a:ext cx="4788213" cy="1579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" name="오각형 166">
            <a:extLst>
              <a:ext uri="{FF2B5EF4-FFF2-40B4-BE49-F238E27FC236}">
                <a16:creationId xmlns:a16="http://schemas.microsoft.com/office/drawing/2014/main" id="{E167FF28-9E05-CCEE-A1EB-F9C6F5C32CF0}"/>
              </a:ext>
            </a:extLst>
          </p:cNvPr>
          <p:cNvSpPr/>
          <p:nvPr/>
        </p:nvSpPr>
        <p:spPr>
          <a:xfrm rot="5400000">
            <a:off x="2326679" y="439452"/>
            <a:ext cx="1280699" cy="4788215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1" name="오각형 167">
            <a:extLst>
              <a:ext uri="{FF2B5EF4-FFF2-40B4-BE49-F238E27FC236}">
                <a16:creationId xmlns:a16="http://schemas.microsoft.com/office/drawing/2014/main" id="{A915BF1B-FE47-AF94-878D-CDE11405ACC4}"/>
              </a:ext>
            </a:extLst>
          </p:cNvPr>
          <p:cNvSpPr/>
          <p:nvPr/>
        </p:nvSpPr>
        <p:spPr>
          <a:xfrm rot="16200000">
            <a:off x="2404062" y="3434677"/>
            <a:ext cx="1125933" cy="4788212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자유형 168">
            <a:extLst>
              <a:ext uri="{FF2B5EF4-FFF2-40B4-BE49-F238E27FC236}">
                <a16:creationId xmlns:a16="http://schemas.microsoft.com/office/drawing/2014/main" id="{F5789801-7ED2-8652-1177-6CE9F1D783B5}"/>
              </a:ext>
            </a:extLst>
          </p:cNvPr>
          <p:cNvSpPr/>
          <p:nvPr/>
        </p:nvSpPr>
        <p:spPr>
          <a:xfrm>
            <a:off x="572921" y="2191668"/>
            <a:ext cx="706944" cy="1289928"/>
          </a:xfrm>
          <a:custGeom>
            <a:avLst/>
            <a:gdLst>
              <a:gd name="connsiteX0" fmla="*/ 0 w 366034"/>
              <a:gd name="connsiteY0" fmla="*/ 0 h 1717352"/>
              <a:gd name="connsiteX1" fmla="*/ 366034 w 366034"/>
              <a:gd name="connsiteY1" fmla="*/ 0 h 1717352"/>
              <a:gd name="connsiteX2" fmla="*/ 366034 w 366034"/>
              <a:gd name="connsiteY2" fmla="*/ 1717352 h 1717352"/>
              <a:gd name="connsiteX3" fmla="*/ 0 w 366034"/>
              <a:gd name="connsiteY3" fmla="*/ 1717352 h 1717352"/>
              <a:gd name="connsiteX4" fmla="*/ 0 w 366034"/>
              <a:gd name="connsiteY4" fmla="*/ 0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034" h="1717352">
                <a:moveTo>
                  <a:pt x="0" y="0"/>
                </a:moveTo>
                <a:lnTo>
                  <a:pt x="366034" y="0"/>
                </a:lnTo>
                <a:lnTo>
                  <a:pt x="366034" y="1717352"/>
                </a:lnTo>
                <a:lnTo>
                  <a:pt x="0" y="1717352"/>
                </a:lnTo>
                <a:lnTo>
                  <a:pt x="0" y="0"/>
                </a:lnTo>
                <a:close/>
              </a:path>
            </a:pathLst>
          </a:custGeom>
          <a:solidFill>
            <a:srgbClr val="3129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시장</a:t>
            </a:r>
            <a:endParaRPr lang="en-US" altLang="ko-KR" sz="1400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03120-D82A-3916-23DA-46B95E8C2C07}"/>
              </a:ext>
            </a:extLst>
          </p:cNvPr>
          <p:cNvSpPr txBox="1"/>
          <p:nvPr/>
        </p:nvSpPr>
        <p:spPr>
          <a:xfrm>
            <a:off x="1384237" y="2287124"/>
            <a:ext cx="3872527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국내외 수요 위축으로 내수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수출 회복 제한적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글로벌 인플레이션으로 고금리 수준 유지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주택 매수심리 위축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PF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시장 조정 우려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20B50-E032-089E-F4E4-232A1A7096FE}"/>
              </a:ext>
            </a:extLst>
          </p:cNvPr>
          <p:cNvSpPr txBox="1"/>
          <p:nvPr/>
        </p:nvSpPr>
        <p:spPr>
          <a:xfrm>
            <a:off x="1369916" y="3652097"/>
            <a:ext cx="3872527" cy="134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채무상환 부담 증가로 부채 부실화 우려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직접금융시장 악화로 기업 자금조달 난항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신용대출 부진 등으로 가계대출 증가세 약세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정부의 재정 건전화 추진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확장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➔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긴축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820C38-5C8D-683E-CA2B-A1A4E4C4AAD8}"/>
              </a:ext>
            </a:extLst>
          </p:cNvPr>
          <p:cNvSpPr txBox="1"/>
          <p:nvPr/>
        </p:nvSpPr>
        <p:spPr>
          <a:xfrm>
            <a:off x="1324299" y="5289623"/>
            <a:ext cx="3872527" cy="102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혁신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및 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비금융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융합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Biz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심화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인터넷 전문은행의 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Biz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모델 다양화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빅테크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핀테크의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금융업 진출 확대 지속</a:t>
            </a:r>
          </a:p>
        </p:txBody>
      </p:sp>
      <p:sp>
        <p:nvSpPr>
          <p:cNvPr id="29" name="자유형 191">
            <a:extLst>
              <a:ext uri="{FF2B5EF4-FFF2-40B4-BE49-F238E27FC236}">
                <a16:creationId xmlns:a16="http://schemas.microsoft.com/office/drawing/2014/main" id="{3A0FD822-A997-1A7F-9C91-53AEB77D32C5}"/>
              </a:ext>
            </a:extLst>
          </p:cNvPr>
          <p:cNvSpPr/>
          <p:nvPr/>
        </p:nvSpPr>
        <p:spPr>
          <a:xfrm>
            <a:off x="572921" y="3582295"/>
            <a:ext cx="706944" cy="1584975"/>
          </a:xfrm>
          <a:custGeom>
            <a:avLst/>
            <a:gdLst>
              <a:gd name="connsiteX0" fmla="*/ 0 w 366034"/>
              <a:gd name="connsiteY0" fmla="*/ 0 h 1717352"/>
              <a:gd name="connsiteX1" fmla="*/ 366034 w 366034"/>
              <a:gd name="connsiteY1" fmla="*/ 0 h 1717352"/>
              <a:gd name="connsiteX2" fmla="*/ 366034 w 366034"/>
              <a:gd name="connsiteY2" fmla="*/ 1717352 h 1717352"/>
              <a:gd name="connsiteX3" fmla="*/ 0 w 366034"/>
              <a:gd name="connsiteY3" fmla="*/ 1717352 h 1717352"/>
              <a:gd name="connsiteX4" fmla="*/ 0 w 366034"/>
              <a:gd name="connsiteY4" fmla="*/ 0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034" h="1717352">
                <a:moveTo>
                  <a:pt x="0" y="0"/>
                </a:moveTo>
                <a:lnTo>
                  <a:pt x="366034" y="0"/>
                </a:lnTo>
                <a:lnTo>
                  <a:pt x="366034" y="1717352"/>
                </a:lnTo>
                <a:lnTo>
                  <a:pt x="0" y="1717352"/>
                </a:lnTo>
                <a:lnTo>
                  <a:pt x="0" y="0"/>
                </a:lnTo>
                <a:close/>
              </a:path>
            </a:pathLst>
          </a:custGeom>
          <a:solidFill>
            <a:srgbClr val="3129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수요</a:t>
            </a:r>
            <a:endParaRPr lang="en-US" altLang="ko-KR" sz="1400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변화</a:t>
            </a:r>
          </a:p>
        </p:txBody>
      </p:sp>
      <p:sp>
        <p:nvSpPr>
          <p:cNvPr id="32" name="자유형 193">
            <a:extLst>
              <a:ext uri="{FF2B5EF4-FFF2-40B4-BE49-F238E27FC236}">
                <a16:creationId xmlns:a16="http://schemas.microsoft.com/office/drawing/2014/main" id="{9788C199-74C3-452A-7C96-EBF2B80C4411}"/>
              </a:ext>
            </a:extLst>
          </p:cNvPr>
          <p:cNvSpPr/>
          <p:nvPr/>
        </p:nvSpPr>
        <p:spPr>
          <a:xfrm>
            <a:off x="572921" y="5273502"/>
            <a:ext cx="706944" cy="1118247"/>
          </a:xfrm>
          <a:custGeom>
            <a:avLst/>
            <a:gdLst>
              <a:gd name="connsiteX0" fmla="*/ 0 w 366034"/>
              <a:gd name="connsiteY0" fmla="*/ 0 h 1717352"/>
              <a:gd name="connsiteX1" fmla="*/ 366034 w 366034"/>
              <a:gd name="connsiteY1" fmla="*/ 0 h 1717352"/>
              <a:gd name="connsiteX2" fmla="*/ 366034 w 366034"/>
              <a:gd name="connsiteY2" fmla="*/ 1717352 h 1717352"/>
              <a:gd name="connsiteX3" fmla="*/ 0 w 366034"/>
              <a:gd name="connsiteY3" fmla="*/ 1717352 h 1717352"/>
              <a:gd name="connsiteX4" fmla="*/ 0 w 366034"/>
              <a:gd name="connsiteY4" fmla="*/ 0 h 171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034" h="1717352">
                <a:moveTo>
                  <a:pt x="0" y="0"/>
                </a:moveTo>
                <a:lnTo>
                  <a:pt x="366034" y="0"/>
                </a:lnTo>
                <a:lnTo>
                  <a:pt x="366034" y="1717352"/>
                </a:lnTo>
                <a:lnTo>
                  <a:pt x="0" y="1717352"/>
                </a:lnTo>
                <a:lnTo>
                  <a:pt x="0" y="0"/>
                </a:lnTo>
                <a:close/>
              </a:path>
            </a:pathLst>
          </a:custGeom>
          <a:solidFill>
            <a:srgbClr val="31296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경쟁</a:t>
            </a:r>
            <a:endParaRPr lang="en-US" altLang="ko-KR" sz="1400" dirty="0">
              <a:solidFill>
                <a:srgbClr val="FFFFF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FFFFF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A6CF9B-795C-0767-3528-66BC539704EE}"/>
              </a:ext>
            </a:extLst>
          </p:cNvPr>
          <p:cNvCxnSpPr>
            <a:cxnSpLocks/>
          </p:cNvCxnSpPr>
          <p:nvPr/>
        </p:nvCxnSpPr>
        <p:spPr>
          <a:xfrm>
            <a:off x="598226" y="1989776"/>
            <a:ext cx="476290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5AEA8E-FB12-F20C-2280-4606AE76899D}"/>
              </a:ext>
            </a:extLst>
          </p:cNvPr>
          <p:cNvSpPr txBox="1"/>
          <p:nvPr/>
        </p:nvSpPr>
        <p:spPr>
          <a:xfrm>
            <a:off x="2455939" y="1609691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경영환경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5CD972-B170-D0E6-6F76-345421CCB5BC}"/>
              </a:ext>
            </a:extLst>
          </p:cNvPr>
          <p:cNvCxnSpPr>
            <a:cxnSpLocks/>
          </p:cNvCxnSpPr>
          <p:nvPr/>
        </p:nvCxnSpPr>
        <p:spPr>
          <a:xfrm>
            <a:off x="6624330" y="1971670"/>
            <a:ext cx="4762909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166A780-B557-A418-E921-EC5C8952E0E2}"/>
              </a:ext>
            </a:extLst>
          </p:cNvPr>
          <p:cNvSpPr txBox="1"/>
          <p:nvPr/>
        </p:nvSpPr>
        <p:spPr>
          <a:xfrm>
            <a:off x="7934220" y="1542710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전망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디지털 금융</a:t>
            </a:r>
            <a:r>
              <a:rPr lang="en-US" altLang="ko-KR" b="1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b="1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B829E215-4467-3509-E6E8-D31FBB3E9FE0}"/>
              </a:ext>
            </a:extLst>
          </p:cNvPr>
          <p:cNvSpPr/>
          <p:nvPr/>
        </p:nvSpPr>
        <p:spPr>
          <a:xfrm rot="5400000">
            <a:off x="4286372" y="3652104"/>
            <a:ext cx="3548214" cy="531950"/>
          </a:xfrm>
          <a:prstGeom prst="triangle">
            <a:avLst/>
          </a:prstGeom>
          <a:gradFill flip="none" rotWithShape="1">
            <a:gsLst>
              <a:gs pos="50000">
                <a:srgbClr val="B8B8B8"/>
              </a:gs>
              <a:gs pos="0">
                <a:schemeClr val="bg1"/>
              </a:gs>
              <a:gs pos="100000">
                <a:srgbClr val="70707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OTF UltraLight"/>
              <a:ea typeface="나눔바른고딕OTF UltraLight"/>
              <a:cs typeface="+mn-cs"/>
            </a:endParaRP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FFC6F4B2-7B17-68FF-52B0-4A6426B8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28" y="2071585"/>
            <a:ext cx="250825" cy="244475"/>
          </a:xfrm>
          <a:prstGeom prst="rect">
            <a:avLst/>
          </a:prstGeom>
          <a:solidFill>
            <a:srgbClr val="C4A4E4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dirty="0"/>
              <a:t>1</a:t>
            </a:r>
          </a:p>
        </p:txBody>
      </p:sp>
      <p:sp>
        <p:nvSpPr>
          <p:cNvPr id="44" name="Text Box 41">
            <a:extLst>
              <a:ext uri="{FF2B5EF4-FFF2-40B4-BE49-F238E27FC236}">
                <a16:creationId xmlns:a16="http://schemas.microsoft.com/office/drawing/2014/main" id="{00D72305-32A1-5176-E2A3-089682D8C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541" y="2071585"/>
            <a:ext cx="4457431" cy="244475"/>
          </a:xfrm>
          <a:prstGeom prst="rect">
            <a:avLst/>
          </a:prstGeom>
          <a:solidFill>
            <a:srgbClr val="EAEAE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0" rIns="54000" bIns="0" anchor="ctr"/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None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디지털 금융 확산 강화</a:t>
            </a:r>
            <a:endParaRPr lang="ko-KR" altLang="en-US" b="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BDC278CA-B92F-11E0-6C6B-64563A3E1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017" y="2401012"/>
            <a:ext cx="4540108" cy="92794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358775" indent="-174625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spcBef>
                <a:spcPct val="30000"/>
              </a:spcBef>
              <a:buClrTx/>
            </a:pP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인터넷</a:t>
            </a:r>
            <a:r>
              <a:rPr lang="en-US" altLang="ko-KR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모바일 뱅킹을 중심으로 디지털 금융 확산</a:t>
            </a:r>
            <a:endParaRPr lang="ko-KR" altLang="en-US" sz="1200" b="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ko-KR" altLang="en-US" sz="105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인터넷 뱅킹과 모바일 뱅킹의 혁신적인 전달 채널의 확산은 내국인 고객의 금융 서비스 이용의 편이성을 획기적으로 </a:t>
            </a:r>
            <a:r>
              <a:rPr lang="ko-KR" altLang="en-US" sz="10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제고</a:t>
            </a:r>
            <a:endParaRPr lang="en-US" altLang="ko-KR" sz="105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ko-KR" altLang="en-US" sz="105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고객은 인증 절차</a:t>
            </a:r>
            <a:r>
              <a:rPr lang="en-US" altLang="ko-KR" sz="10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05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및 언어적 지원의 문제로 오프라인 중심의 금융 보다 금융 소외 현상 심화</a:t>
            </a:r>
            <a:endParaRPr lang="ko-KR" altLang="en-US" sz="1050" b="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48E94F75-19C5-4A18-3E98-194B015C1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27" y="3464867"/>
            <a:ext cx="250825" cy="244475"/>
          </a:xfrm>
          <a:prstGeom prst="rect">
            <a:avLst/>
          </a:prstGeom>
          <a:solidFill>
            <a:srgbClr val="C4A4E4"/>
          </a:solidFill>
          <a:ln w="12700" algn="ctr">
            <a:solidFill>
              <a:schemeClr val="bg2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ko-KR" dirty="0"/>
              <a:t>2</a:t>
            </a:r>
          </a:p>
        </p:txBody>
      </p:sp>
      <p:sp>
        <p:nvSpPr>
          <p:cNvPr id="47" name="Text Box 41">
            <a:extLst>
              <a:ext uri="{FF2B5EF4-FFF2-40B4-BE49-F238E27FC236}">
                <a16:creationId xmlns:a16="http://schemas.microsoft.com/office/drawing/2014/main" id="{DD13C3E2-AD00-4A12-EC50-8DE09FE3B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540" y="3464867"/>
            <a:ext cx="4457431" cy="244475"/>
          </a:xfrm>
          <a:prstGeom prst="rect">
            <a:avLst/>
          </a:prstGeom>
          <a:solidFill>
            <a:srgbClr val="EAEAE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0" rIns="54000" bIns="0" anchor="ctr"/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lnSpc>
                <a:spcPct val="110000"/>
              </a:lnSpc>
              <a:spcBef>
                <a:spcPct val="30000"/>
              </a:spcBef>
              <a:buClrTx/>
              <a:buFont typeface="Wingdings" panose="05000000000000000000" pitchFamily="2" charset="2"/>
              <a:buNone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은행 오프라인 점포 수 축소</a:t>
            </a:r>
            <a:endParaRPr lang="ko-KR" altLang="en-US" b="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Text Box 42">
            <a:extLst>
              <a:ext uri="{FF2B5EF4-FFF2-40B4-BE49-F238E27FC236}">
                <a16:creationId xmlns:a16="http://schemas.microsoft.com/office/drawing/2014/main" id="{99857912-A264-C559-5E14-2FC497BCF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016" y="3803347"/>
            <a:ext cx="4540108" cy="556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defTabSz="900113">
              <a:spcBef>
                <a:spcPts val="1500"/>
              </a:spcBef>
              <a:buClr>
                <a:schemeClr val="tx1"/>
              </a:buClr>
              <a:buFont typeface="Wingdings" panose="05000000000000000000" pitchFamily="2" charset="2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182563" indent="-180975" defTabSz="900113"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358775" indent="-174625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defTabSz="900113"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defTabSz="900113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lvl="1" eaLnBrk="1" hangingPunct="1">
              <a:spcBef>
                <a:spcPct val="30000"/>
              </a:spcBef>
              <a:buClrTx/>
            </a:pPr>
            <a:r>
              <a:rPr lang="ko-KR" altLang="en-US" sz="12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디지털 전환에 따른 오프라인 점포의 축소를 유도하여 비용 절감 유도</a:t>
            </a:r>
            <a:endParaRPr lang="ko-KR" altLang="en-US" sz="1200" b="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lvl="2" eaLnBrk="1" hangingPunct="1">
              <a:spcBef>
                <a:spcPct val="30000"/>
              </a:spcBef>
              <a:buClrTx/>
            </a:pPr>
            <a:r>
              <a:rPr lang="en-US" altLang="ko-KR" sz="105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2013</a:t>
            </a:r>
            <a:r>
              <a:rPr lang="ko-KR" altLang="en-US" sz="1050" b="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년을 기점으로 점포 통폐합의 구조조정이 상시화 되어 점포 수 감소세가 추세적으로 고착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9EC15F6-3D7D-18C2-C415-926615DD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05" y="4533458"/>
            <a:ext cx="4353452" cy="216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1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8" y="103246"/>
            <a:ext cx="683967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필요성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재한 외국인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E9B71-06AF-BBD5-8354-79E31CC059D0}"/>
              </a:ext>
            </a:extLst>
          </p:cNvPr>
          <p:cNvSpPr txBox="1"/>
          <p:nvPr/>
        </p:nvSpPr>
        <p:spPr>
          <a:xfrm>
            <a:off x="337309" y="793489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체류외국인은 장기 체류외국인을 중심으로 증가하고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국적 별로 다양해지고 있고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국적별 거주 지역 분포에 차이가 있어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지역마다 요구되는 언어서비스가 상이함</a:t>
            </a:r>
          </a:p>
        </p:txBody>
      </p:sp>
      <p:sp>
        <p:nvSpPr>
          <p:cNvPr id="4" name="모서리가 둥근 직사각형 142">
            <a:extLst>
              <a:ext uri="{FF2B5EF4-FFF2-40B4-BE49-F238E27FC236}">
                <a16:creationId xmlns:a16="http://schemas.microsoft.com/office/drawing/2014/main" id="{6C279115-5643-CD25-72C9-3B3B81FD836D}"/>
              </a:ext>
            </a:extLst>
          </p:cNvPr>
          <p:cNvSpPr/>
          <p:nvPr/>
        </p:nvSpPr>
        <p:spPr>
          <a:xfrm>
            <a:off x="506800" y="2030214"/>
            <a:ext cx="3568921" cy="4513461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양쪽 모서리가 둥근 사각형 143">
            <a:extLst>
              <a:ext uri="{FF2B5EF4-FFF2-40B4-BE49-F238E27FC236}">
                <a16:creationId xmlns:a16="http://schemas.microsoft.com/office/drawing/2014/main" id="{799E6C23-0F9F-2834-B452-0941593DDE33}"/>
              </a:ext>
            </a:extLst>
          </p:cNvPr>
          <p:cNvSpPr/>
          <p:nvPr/>
        </p:nvSpPr>
        <p:spPr>
          <a:xfrm>
            <a:off x="506800" y="1575880"/>
            <a:ext cx="3568921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체류외국인 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816A5-3761-C5E5-3A02-F606BA93B3C9}"/>
              </a:ext>
            </a:extLst>
          </p:cNvPr>
          <p:cNvSpPr txBox="1"/>
          <p:nvPr/>
        </p:nvSpPr>
        <p:spPr>
          <a:xfrm>
            <a:off x="508650" y="2164141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1296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연도별 인구대비 체류외국인 현황</a:t>
            </a:r>
            <a:endParaRPr lang="en-US" altLang="ko-KR" sz="1400" b="1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31296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CC480-788A-5504-D9E5-659426509819}"/>
              </a:ext>
            </a:extLst>
          </p:cNvPr>
          <p:cNvSpPr txBox="1"/>
          <p:nvPr/>
        </p:nvSpPr>
        <p:spPr>
          <a:xfrm>
            <a:off x="611370" y="2505067"/>
            <a:ext cx="3381987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인구 대비 체류외국인 비율은 코로나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19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영향으로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19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4.87%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21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3.79%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까지 감소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팬데믹 완화로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4.37%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증가하였으며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총 체류외국인은 약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백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3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십만 명으로 집계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9EA1F-A934-C1C2-7E19-EA3988A87F67}"/>
              </a:ext>
            </a:extLst>
          </p:cNvPr>
          <p:cNvSpPr txBox="1"/>
          <p:nvPr/>
        </p:nvSpPr>
        <p:spPr>
          <a:xfrm>
            <a:off x="508650" y="3614957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1296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연도별 장단기 체류외국인 현황</a:t>
            </a:r>
            <a:endParaRPr lang="en-US" altLang="ko-KR" sz="1400" b="1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31296F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2C952-8D88-3C89-382C-3CAE1C6680D3}"/>
              </a:ext>
            </a:extLst>
          </p:cNvPr>
          <p:cNvSpPr txBox="1"/>
          <p:nvPr/>
        </p:nvSpPr>
        <p:spPr>
          <a:xfrm>
            <a:off x="611370" y="3944639"/>
            <a:ext cx="346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말 기준 장기 체류외국인의 비율은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75%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2019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68%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7%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96E47-5474-BCAD-99A4-6AC90811B04B}"/>
              </a:ext>
            </a:extLst>
          </p:cNvPr>
          <p:cNvSpPr txBox="1"/>
          <p:nvPr/>
        </p:nvSpPr>
        <p:spPr>
          <a:xfrm>
            <a:off x="4415247" y="2164141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1296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연도별 주요 국적별 외국인 현황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84C87-EEC4-EF8A-0D09-35B0671CE902}"/>
              </a:ext>
            </a:extLst>
          </p:cNvPr>
          <p:cNvSpPr txBox="1"/>
          <p:nvPr/>
        </p:nvSpPr>
        <p:spPr>
          <a:xfrm>
            <a:off x="4517967" y="2505067"/>
            <a:ext cx="338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체류외국인을 국적별로 살펴보면 중국이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37.8%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차지하고 있고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 뒤로 베트남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태국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미국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우즈베키스탄 순으로 집계되었으며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다양화 지속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모서리가 둥근 직사각형 158">
            <a:extLst>
              <a:ext uri="{FF2B5EF4-FFF2-40B4-BE49-F238E27FC236}">
                <a16:creationId xmlns:a16="http://schemas.microsoft.com/office/drawing/2014/main" id="{31EE4F4C-242A-18B6-9383-DBA2309342AB}"/>
              </a:ext>
            </a:extLst>
          </p:cNvPr>
          <p:cNvSpPr/>
          <p:nvPr/>
        </p:nvSpPr>
        <p:spPr>
          <a:xfrm>
            <a:off x="4349021" y="2030215"/>
            <a:ext cx="3568921" cy="451346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양쪽 모서리가 둥근 사각형 160">
            <a:extLst>
              <a:ext uri="{FF2B5EF4-FFF2-40B4-BE49-F238E27FC236}">
                <a16:creationId xmlns:a16="http://schemas.microsoft.com/office/drawing/2014/main" id="{9EDE7C34-DE88-FE9F-1748-7712D693734C}"/>
              </a:ext>
            </a:extLst>
          </p:cNvPr>
          <p:cNvSpPr/>
          <p:nvPr/>
        </p:nvSpPr>
        <p:spPr>
          <a:xfrm>
            <a:off x="4351321" y="1575879"/>
            <a:ext cx="3578346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체류외국인 출신 국적 다양화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184531-DD09-2D0F-E466-C95EA11BC7FF}"/>
              </a:ext>
            </a:extLst>
          </p:cNvPr>
          <p:cNvSpPr txBox="1"/>
          <p:nvPr/>
        </p:nvSpPr>
        <p:spPr>
          <a:xfrm>
            <a:off x="8127442" y="2164141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1296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서울시 외국인 현황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4D6385-3FC8-2E6B-4942-8A9E530D7A5B}"/>
              </a:ext>
            </a:extLst>
          </p:cNvPr>
          <p:cNvSpPr txBox="1"/>
          <p:nvPr/>
        </p:nvSpPr>
        <p:spPr>
          <a:xfrm>
            <a:off x="8230162" y="2505067"/>
            <a:ext cx="338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분기 등록 외국인 기준으로 서울시 등록 외국인은 전체의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19.3%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24.5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만명으로 집계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4FAD51-1989-E4CF-DE40-48E7EFD2B355}"/>
              </a:ext>
            </a:extLst>
          </p:cNvPr>
          <p:cNvSpPr txBox="1"/>
          <p:nvPr/>
        </p:nvSpPr>
        <p:spPr>
          <a:xfrm>
            <a:off x="8189571" y="3081799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1296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서울시 자치구 별 언어서비스 잠재수요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B4AF5E-091A-39E2-619E-4C33AFAE2362}"/>
              </a:ext>
            </a:extLst>
          </p:cNvPr>
          <p:cNvSpPr txBox="1"/>
          <p:nvPr/>
        </p:nvSpPr>
        <p:spPr>
          <a:xfrm>
            <a:off x="8230162" y="3422725"/>
            <a:ext cx="338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자치구 별로 국적 분포가 상이하여 요구되는 언어서비스에 차이 존재</a:t>
            </a:r>
          </a:p>
        </p:txBody>
      </p:sp>
      <p:sp>
        <p:nvSpPr>
          <p:cNvPr id="37" name="모서리가 둥근 직사각형 159">
            <a:extLst>
              <a:ext uri="{FF2B5EF4-FFF2-40B4-BE49-F238E27FC236}">
                <a16:creationId xmlns:a16="http://schemas.microsoft.com/office/drawing/2014/main" id="{A0A5A64C-75B9-FA2C-A561-FD773674D219}"/>
              </a:ext>
            </a:extLst>
          </p:cNvPr>
          <p:cNvSpPr/>
          <p:nvPr/>
        </p:nvSpPr>
        <p:spPr>
          <a:xfrm>
            <a:off x="8189740" y="2030215"/>
            <a:ext cx="3568921" cy="4513460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0" name="양쪽 모서리가 둥근 사각형 161">
            <a:extLst>
              <a:ext uri="{FF2B5EF4-FFF2-40B4-BE49-F238E27FC236}">
                <a16:creationId xmlns:a16="http://schemas.microsoft.com/office/drawing/2014/main" id="{E2731932-1C13-79C4-C769-DA16ACA5A365}"/>
              </a:ext>
            </a:extLst>
          </p:cNvPr>
          <p:cNvSpPr/>
          <p:nvPr/>
        </p:nvSpPr>
        <p:spPr>
          <a:xfrm>
            <a:off x="8192040" y="1575879"/>
            <a:ext cx="3576901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등록 지역 별 출신국적 분포 차이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972B5BF-88FC-DE81-2FB8-4D771224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4" y="4434816"/>
            <a:ext cx="2875198" cy="188591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5D6B6A-E200-5CDF-AE57-FA21D4822A10}"/>
              </a:ext>
            </a:extLst>
          </p:cNvPr>
          <p:cNvSpPr txBox="1"/>
          <p:nvPr/>
        </p:nvSpPr>
        <p:spPr>
          <a:xfrm>
            <a:off x="3106877" y="4225566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단위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천명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6CE20BE-6237-30EA-D1B5-FF8B1FDBB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967" y="3273903"/>
            <a:ext cx="3294656" cy="300719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94F9EBB-18EC-9765-A13D-2109C9E56375}"/>
              </a:ext>
            </a:extLst>
          </p:cNvPr>
          <p:cNvSpPr txBox="1"/>
          <p:nvPr/>
        </p:nvSpPr>
        <p:spPr>
          <a:xfrm>
            <a:off x="6999452" y="3071078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단위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천명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9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13B26FF-D211-50AD-5313-79DE69EEA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794" y="3843911"/>
            <a:ext cx="3267075" cy="23478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D511F2A-D4AF-E6EB-411E-8EC379D93712}"/>
              </a:ext>
            </a:extLst>
          </p:cNvPr>
          <p:cNvSpPr txBox="1"/>
          <p:nvPr/>
        </p:nvSpPr>
        <p:spPr>
          <a:xfrm>
            <a:off x="785795" y="6251542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법무부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C869E3-3B1D-57E8-8389-85883FB6E712}"/>
              </a:ext>
            </a:extLst>
          </p:cNvPr>
          <p:cNvSpPr txBox="1"/>
          <p:nvPr/>
        </p:nvSpPr>
        <p:spPr>
          <a:xfrm>
            <a:off x="4585556" y="6237310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법무부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13CC6C-9DDF-4B43-9689-BE525FCE0276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93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양쪽 모서리가 둥근 사각형 143">
            <a:extLst>
              <a:ext uri="{FF2B5EF4-FFF2-40B4-BE49-F238E27FC236}">
                <a16:creationId xmlns:a16="http://schemas.microsoft.com/office/drawing/2014/main" id="{CDFA6CA5-54B9-E76F-7913-684755F611D2}"/>
              </a:ext>
            </a:extLst>
          </p:cNvPr>
          <p:cNvSpPr/>
          <p:nvPr/>
        </p:nvSpPr>
        <p:spPr>
          <a:xfrm>
            <a:off x="337309" y="1750565"/>
            <a:ext cx="6477000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>
            <a:outerShdw blurRad="762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근로자 신고 세액 증대</a:t>
            </a:r>
          </a:p>
        </p:txBody>
      </p:sp>
      <p:sp>
        <p:nvSpPr>
          <p:cNvPr id="17" name="양쪽 모서리가 둥근 사각형 143">
            <a:extLst>
              <a:ext uri="{FF2B5EF4-FFF2-40B4-BE49-F238E27FC236}">
                <a16:creationId xmlns:a16="http://schemas.microsoft.com/office/drawing/2014/main" id="{44B70360-0A1D-0E57-47AF-4C612AC0EECB}"/>
              </a:ext>
            </a:extLst>
          </p:cNvPr>
          <p:cNvSpPr/>
          <p:nvPr/>
        </p:nvSpPr>
        <p:spPr>
          <a:xfrm>
            <a:off x="6868855" y="1750564"/>
            <a:ext cx="5096002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>
            <a:outerShdw blurRad="762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소득 구간 별 국가 별 차이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57438-49FB-7011-81BB-C78742C3A5AF}"/>
              </a:ext>
            </a:extLst>
          </p:cNvPr>
          <p:cNvSpPr txBox="1"/>
          <p:nvPr/>
        </p:nvSpPr>
        <p:spPr>
          <a:xfrm>
            <a:off x="300428" y="104190"/>
            <a:ext cx="683967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필요성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재한 외국인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5A02A-DBA5-EC5D-090A-4C9BDC4F7665}"/>
              </a:ext>
            </a:extLst>
          </p:cNvPr>
          <p:cNvSpPr txBox="1"/>
          <p:nvPr/>
        </p:nvSpPr>
        <p:spPr>
          <a:xfrm>
            <a:off x="337309" y="846985"/>
            <a:ext cx="986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재한 외국인 근로자의 소득 수준은 지속적으로 높아지고 있음을 신고 세액 추이를 통해 유추할 수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국가 별로 소득 구간에 차이가 존재함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2773DE-176D-9007-95FE-B514381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09" y="2332810"/>
            <a:ext cx="6477000" cy="269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4CD8904-0DDC-793F-38FE-34688C0FD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98" y="2321675"/>
            <a:ext cx="4866411" cy="2589935"/>
          </a:xfrm>
          <a:prstGeom prst="rect">
            <a:avLst/>
          </a:prstGeom>
        </p:spPr>
      </p:pic>
      <p:sp>
        <p:nvSpPr>
          <p:cNvPr id="14" name="모서리가 둥근 직사각형 142">
            <a:extLst>
              <a:ext uri="{FF2B5EF4-FFF2-40B4-BE49-F238E27FC236}">
                <a16:creationId xmlns:a16="http://schemas.microsoft.com/office/drawing/2014/main" id="{1306AF89-EFCE-A01B-32BA-03C3AA5988F5}"/>
              </a:ext>
            </a:extLst>
          </p:cNvPr>
          <p:cNvSpPr/>
          <p:nvPr/>
        </p:nvSpPr>
        <p:spPr>
          <a:xfrm>
            <a:off x="337309" y="2204900"/>
            <a:ext cx="6477000" cy="4366768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6" name="모서리가 둥근 직사각형 142">
            <a:extLst>
              <a:ext uri="{FF2B5EF4-FFF2-40B4-BE49-F238E27FC236}">
                <a16:creationId xmlns:a16="http://schemas.microsoft.com/office/drawing/2014/main" id="{9FF35397-EE6F-2F80-5090-D0135235899B}"/>
              </a:ext>
            </a:extLst>
          </p:cNvPr>
          <p:cNvSpPr/>
          <p:nvPr/>
        </p:nvSpPr>
        <p:spPr>
          <a:xfrm>
            <a:off x="6868855" y="2204898"/>
            <a:ext cx="5096002" cy="4366771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76200" dist="38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2C8F0-17C6-1D89-E74A-D001333B8F86}"/>
              </a:ext>
            </a:extLst>
          </p:cNvPr>
          <p:cNvSpPr txBox="1"/>
          <p:nvPr/>
        </p:nvSpPr>
        <p:spPr>
          <a:xfrm>
            <a:off x="480742" y="5028385"/>
            <a:ext cx="6194378" cy="15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근로자 연말정산 신고인원은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17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년부터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19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년까지 매년 증가하다가 코로나 팬데믹 영향으로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21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년에는 전년보다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7.3%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감소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근로자의 연말정산 신고세액은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10,802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억 원으로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대비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12.2%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증가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21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체류외국인 수는 전년대비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3.8%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감소하였음에도 불구하고 신고세액이 증가했다는 것을 통해 외국인 근로자들의 소득 수준이 높아지고 있음을 유추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BFA62-D85D-04A4-0398-8057D5986B96}"/>
              </a:ext>
            </a:extLst>
          </p:cNvPr>
          <p:cNvSpPr txBox="1"/>
          <p:nvPr/>
        </p:nvSpPr>
        <p:spPr>
          <a:xfrm>
            <a:off x="6868855" y="5028385"/>
            <a:ext cx="5068041" cy="15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21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귀속 연말정산을 신고한 외국인 근로자의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37.5%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는 중국 국적 근로자로 외국인 근로자 중 가장 높은 비중을 차지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연말정산 외국인 근로자 중 소득 상위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10%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 경우를 살펴보면 신고세액 기준으로 미국이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4,108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억 원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(47%)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으로 가장 많은 비중을 차지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lnSpc>
                <a:spcPct val="15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두 자료의 비교를 통해 국적 별로 소득 수준이 상이하다는 사실을 유추 가능</a:t>
            </a:r>
          </a:p>
        </p:txBody>
      </p:sp>
    </p:spTree>
    <p:extLst>
      <p:ext uri="{BB962C8B-B14F-4D97-AF65-F5344CB8AC3E}">
        <p14:creationId xmlns:p14="http://schemas.microsoft.com/office/powerpoint/2010/main" val="85765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필요성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정부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4F3C0-3D1D-2EEA-38F2-8D7A8BF1A4B0}"/>
              </a:ext>
            </a:extLst>
          </p:cNvPr>
          <p:cNvSpPr txBox="1"/>
          <p:nvPr/>
        </p:nvSpPr>
        <p:spPr>
          <a:xfrm>
            <a:off x="562649" y="838384"/>
            <a:ext cx="760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한국은 내국인의 고령화 및 저출산 심화로 생산가능 인구가 줄어들고 있는 상황에서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외국이 근로자의 유입이 증가하고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이에 알맞은 다문화 사회 조성이 요구됨</a:t>
            </a:r>
          </a:p>
        </p:txBody>
      </p:sp>
      <p:sp>
        <p:nvSpPr>
          <p:cNvPr id="3" name="모서리가 둥근 직사각형 142">
            <a:extLst>
              <a:ext uri="{FF2B5EF4-FFF2-40B4-BE49-F238E27FC236}">
                <a16:creationId xmlns:a16="http://schemas.microsoft.com/office/drawing/2014/main" id="{DAAB6AA2-B7F0-5B13-2A12-DCBAEF81B282}"/>
              </a:ext>
            </a:extLst>
          </p:cNvPr>
          <p:cNvSpPr/>
          <p:nvPr/>
        </p:nvSpPr>
        <p:spPr>
          <a:xfrm>
            <a:off x="506800" y="2077839"/>
            <a:ext cx="3568921" cy="4459097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양쪽 모서리가 둥근 사각형 143">
            <a:extLst>
              <a:ext uri="{FF2B5EF4-FFF2-40B4-BE49-F238E27FC236}">
                <a16:creationId xmlns:a16="http://schemas.microsoft.com/office/drawing/2014/main" id="{84740149-627D-D514-3B63-2268B524EDA4}"/>
              </a:ext>
            </a:extLst>
          </p:cNvPr>
          <p:cNvSpPr/>
          <p:nvPr/>
        </p:nvSpPr>
        <p:spPr>
          <a:xfrm>
            <a:off x="506800" y="1623505"/>
            <a:ext cx="3568921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생산가능 인구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F069A-0A7C-6968-55DF-EA0BECEBC28D}"/>
              </a:ext>
            </a:extLst>
          </p:cNvPr>
          <p:cNvSpPr txBox="1"/>
          <p:nvPr/>
        </p:nvSpPr>
        <p:spPr>
          <a:xfrm>
            <a:off x="508650" y="2211766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내국인 고령화 및 저출산 심화</a:t>
            </a:r>
            <a:endParaRPr lang="en-US" altLang="ko-KR" sz="1400" b="1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22AAF5-329B-6D1A-7E55-7299C8839E76}"/>
              </a:ext>
            </a:extLst>
          </p:cNvPr>
          <p:cNvSpPr txBox="1"/>
          <p:nvPr/>
        </p:nvSpPr>
        <p:spPr>
          <a:xfrm>
            <a:off x="611370" y="2552692"/>
            <a:ext cx="3381987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고령화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한국의 고령화 비율은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기준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17.5%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이며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향후 가파르게 증가할 것으로 전망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200" dirty="0" err="1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저출산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한국의 출산율은 지속적으로 감소하여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22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기준 합계출산율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0.78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 기록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B0E7B-38A9-4F09-EE29-5471D4B1DC31}"/>
              </a:ext>
            </a:extLst>
          </p:cNvPr>
          <p:cNvSpPr txBox="1"/>
          <p:nvPr/>
        </p:nvSpPr>
        <p:spPr>
          <a:xfrm>
            <a:off x="508650" y="3662582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생산가능 인구 추이</a:t>
            </a:r>
            <a:endParaRPr lang="en-US" altLang="ko-KR" sz="1400" b="1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accent5">
                  <a:lumMod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9CF05-9C2C-08E1-C681-ABE237377DF8}"/>
              </a:ext>
            </a:extLst>
          </p:cNvPr>
          <p:cNvSpPr txBox="1"/>
          <p:nvPr/>
        </p:nvSpPr>
        <p:spPr>
          <a:xfrm>
            <a:off x="611370" y="3992264"/>
            <a:ext cx="346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생산가능 인구는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2020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년부터 연 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33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만 명씩 감소하여 향후 급감할 것으로 전망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201173-7228-2650-BD5A-17F7190A47D2}"/>
              </a:ext>
            </a:extLst>
          </p:cNvPr>
          <p:cNvSpPr txBox="1"/>
          <p:nvPr/>
        </p:nvSpPr>
        <p:spPr>
          <a:xfrm>
            <a:off x="4367194" y="2211766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근로자 규모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A417A-96C7-8C65-014B-5D0938075306}"/>
              </a:ext>
            </a:extLst>
          </p:cNvPr>
          <p:cNvSpPr txBox="1"/>
          <p:nvPr/>
        </p:nvSpPr>
        <p:spPr>
          <a:xfrm>
            <a:off x="4469914" y="2552692"/>
            <a:ext cx="338198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재한 외국인 취업자 규모는 증가 추세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저임금</a:t>
            </a:r>
            <a:r>
              <a:rPr lang="en-US" altLang="ko-KR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dirty="0" err="1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저숙련</a:t>
            </a: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일자리를 중심으로 채용되고 있으나 최근 다양한 직종에서 채용 진행 </a:t>
            </a:r>
            <a:endParaRPr lang="en-US" altLang="ko-KR" sz="1200" dirty="0">
              <a:ln>
                <a:solidFill>
                  <a:srgbClr val="6D88AF">
                    <a:alpha val="0"/>
                  </a:srgbClr>
                </a:solidFill>
              </a:ln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모서리가 둥근 직사각형 158">
            <a:extLst>
              <a:ext uri="{FF2B5EF4-FFF2-40B4-BE49-F238E27FC236}">
                <a16:creationId xmlns:a16="http://schemas.microsoft.com/office/drawing/2014/main" id="{2D9706BC-78CB-9961-CB94-90F3A363C48D}"/>
              </a:ext>
            </a:extLst>
          </p:cNvPr>
          <p:cNvSpPr/>
          <p:nvPr/>
        </p:nvSpPr>
        <p:spPr>
          <a:xfrm>
            <a:off x="4300968" y="2077840"/>
            <a:ext cx="3568921" cy="4459096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양쪽 모서리가 둥근 사각형 160">
            <a:extLst>
              <a:ext uri="{FF2B5EF4-FFF2-40B4-BE49-F238E27FC236}">
                <a16:creationId xmlns:a16="http://schemas.microsoft.com/office/drawing/2014/main" id="{06D96EFD-BB12-FA8B-8458-BF0931535863}"/>
              </a:ext>
            </a:extLst>
          </p:cNvPr>
          <p:cNvSpPr/>
          <p:nvPr/>
        </p:nvSpPr>
        <p:spPr>
          <a:xfrm>
            <a:off x="4303268" y="1623504"/>
            <a:ext cx="3578346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외국인 근로자 확대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BEA0A-46CE-A497-99F5-44AD52E1807C}"/>
              </a:ext>
            </a:extLst>
          </p:cNvPr>
          <p:cNvSpPr txBox="1"/>
          <p:nvPr/>
        </p:nvSpPr>
        <p:spPr>
          <a:xfrm>
            <a:off x="8127442" y="2211766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재한 외국인 생산가능 인구로의 유입 촉진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D5BC19-0BDB-B6CF-EB06-FB455B932C62}"/>
              </a:ext>
            </a:extLst>
          </p:cNvPr>
          <p:cNvSpPr txBox="1"/>
          <p:nvPr/>
        </p:nvSpPr>
        <p:spPr>
          <a:xfrm>
            <a:off x="8230162" y="2552692"/>
            <a:ext cx="338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외국인 근로자를 활용한 생산가능 인구 확대를 위해 외국인 근로자 비자 발급 수 확대 예정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67AD80-7ADD-1EFC-13D5-71BE063C1F53}"/>
              </a:ext>
            </a:extLst>
          </p:cNvPr>
          <p:cNvSpPr txBox="1"/>
          <p:nvPr/>
        </p:nvSpPr>
        <p:spPr>
          <a:xfrm>
            <a:off x="8189571" y="5520789"/>
            <a:ext cx="3322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포용 금융 확대 필요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76626A-50F5-6BDF-AE12-7BCB25FB81B3}"/>
              </a:ext>
            </a:extLst>
          </p:cNvPr>
          <p:cNvSpPr txBox="1"/>
          <p:nvPr/>
        </p:nvSpPr>
        <p:spPr>
          <a:xfrm>
            <a:off x="8230162" y="5861715"/>
            <a:ext cx="3381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6D88AF">
                      <a:alpha val="0"/>
                    </a:srgbClr>
                  </a:solidFill>
                </a:ln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재한 외국인의 금융 생활 편리성 증진이 추후 외국인 근로자의 유입 증대에 기여</a:t>
            </a:r>
          </a:p>
        </p:txBody>
      </p:sp>
      <p:sp>
        <p:nvSpPr>
          <p:cNvPr id="33" name="모서리가 둥근 직사각형 159">
            <a:extLst>
              <a:ext uri="{FF2B5EF4-FFF2-40B4-BE49-F238E27FC236}">
                <a16:creationId xmlns:a16="http://schemas.microsoft.com/office/drawing/2014/main" id="{34B08FED-B219-AC36-2A3F-D24EEE86619E}"/>
              </a:ext>
            </a:extLst>
          </p:cNvPr>
          <p:cNvSpPr/>
          <p:nvPr/>
        </p:nvSpPr>
        <p:spPr>
          <a:xfrm>
            <a:off x="8189740" y="2077840"/>
            <a:ext cx="3568921" cy="4459096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9"/>
            <a:endParaRPr lang="ko-KR" altLang="en-US">
              <a:ln>
                <a:solidFill>
                  <a:srgbClr val="497AB0">
                    <a:alpha val="0"/>
                  </a:srgbClr>
                </a:solidFill>
              </a:ln>
              <a:solidFill>
                <a:prstClr val="whit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양쪽 모서리가 둥근 사각형 161">
            <a:extLst>
              <a:ext uri="{FF2B5EF4-FFF2-40B4-BE49-F238E27FC236}">
                <a16:creationId xmlns:a16="http://schemas.microsoft.com/office/drawing/2014/main" id="{62113EF5-24C8-BE2F-6CF0-25FDB9A19F1E}"/>
              </a:ext>
            </a:extLst>
          </p:cNvPr>
          <p:cNvSpPr/>
          <p:nvPr/>
        </p:nvSpPr>
        <p:spPr>
          <a:xfrm>
            <a:off x="8192040" y="1623504"/>
            <a:ext cx="3576901" cy="454336"/>
          </a:xfrm>
          <a:prstGeom prst="round2SameRect">
            <a:avLst/>
          </a:prstGeom>
          <a:solidFill>
            <a:srgbClr val="31296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 b="1" kern="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다문화 사회 조성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1AD3F-3646-173D-D764-A2546DE4CAC5}"/>
              </a:ext>
            </a:extLst>
          </p:cNvPr>
          <p:cNvSpPr txBox="1"/>
          <p:nvPr/>
        </p:nvSpPr>
        <p:spPr>
          <a:xfrm>
            <a:off x="1161659" y="6249336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CF4A0E-EBE1-0098-3E57-99C5DD88922E}"/>
              </a:ext>
            </a:extLst>
          </p:cNvPr>
          <p:cNvSpPr txBox="1"/>
          <p:nvPr/>
        </p:nvSpPr>
        <p:spPr>
          <a:xfrm>
            <a:off x="10498571" y="5403715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고용노동부</a:t>
            </a:r>
          </a:p>
        </p:txBody>
      </p:sp>
      <p:pic>
        <p:nvPicPr>
          <p:cNvPr id="1026" name="Picture 2" descr="https://www.kita.net/board/imageSrc.do?path=20190328&amp;physical=86F7A18E3AF347CDA7B80D7A9EEE4F84&amp;contentType=image/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63" y="4488663"/>
            <a:ext cx="2264613" cy="17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612" y="3035655"/>
            <a:ext cx="3143250" cy="2369046"/>
          </a:xfrm>
          <a:prstGeom prst="rect">
            <a:avLst/>
          </a:prstGeom>
        </p:spPr>
      </p:pic>
      <p:pic>
        <p:nvPicPr>
          <p:cNvPr id="1028" name="Picture 4" descr="https://image.kmib.co.kr/online_image/2019/0506/201905060402_11150924076558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77" y="3518714"/>
            <a:ext cx="2594128" cy="25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1D523D-20FA-409D-BFDD-D8C2595739F4}"/>
              </a:ext>
            </a:extLst>
          </p:cNvPr>
          <p:cNvSpPr/>
          <p:nvPr/>
        </p:nvSpPr>
        <p:spPr>
          <a:xfrm>
            <a:off x="6646081" y="5943600"/>
            <a:ext cx="745319" cy="16192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BBBC27-FAE8-400D-8EFA-B1944D299B83}"/>
              </a:ext>
            </a:extLst>
          </p:cNvPr>
          <p:cNvSpPr txBox="1"/>
          <p:nvPr/>
        </p:nvSpPr>
        <p:spPr>
          <a:xfrm>
            <a:off x="4748370" y="6145115"/>
            <a:ext cx="737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</a:t>
            </a:r>
            <a:r>
              <a:rPr lang="en-US" altLang="ko-KR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9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통계청</a:t>
            </a:r>
          </a:p>
        </p:txBody>
      </p:sp>
    </p:spTree>
    <p:extLst>
      <p:ext uri="{BB962C8B-B14F-4D97-AF65-F5344CB8AC3E}">
        <p14:creationId xmlns:p14="http://schemas.microsoft.com/office/powerpoint/2010/main" val="372855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79B6BA4-3829-41CE-B370-18E791F76AEE}"/>
              </a:ext>
            </a:extLst>
          </p:cNvPr>
          <p:cNvSpPr/>
          <p:nvPr/>
        </p:nvSpPr>
        <p:spPr>
          <a:xfrm>
            <a:off x="0" y="0"/>
            <a:ext cx="12214360" cy="681037"/>
          </a:xfrm>
          <a:prstGeom prst="rect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4B7D72D0-BC88-4535-BC47-4AB18244A61F}"/>
              </a:ext>
            </a:extLst>
          </p:cNvPr>
          <p:cNvSpPr/>
          <p:nvPr/>
        </p:nvSpPr>
        <p:spPr>
          <a:xfrm rot="10800000">
            <a:off x="3698620" y="-2"/>
            <a:ext cx="8515739" cy="681036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7FAE0D2-15D4-43AE-A588-D9A6F7EB1695}"/>
              </a:ext>
            </a:extLst>
          </p:cNvPr>
          <p:cNvSpPr/>
          <p:nvPr/>
        </p:nvSpPr>
        <p:spPr>
          <a:xfrm rot="10800000" flipH="1">
            <a:off x="0" y="-1"/>
            <a:ext cx="11541967" cy="681037"/>
          </a:xfrm>
          <a:prstGeom prst="rtTriangle">
            <a:avLst/>
          </a:prstGeom>
          <a:solidFill>
            <a:schemeClr val="tx1">
              <a:lumMod val="50000"/>
              <a:lumOff val="50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s://o.remove.bg/downloads/fa81ff9a-20aa-48b4-ae97-a27f3686ca3f/image-removebg-preview.png">
            <a:extLst>
              <a:ext uri="{FF2B5EF4-FFF2-40B4-BE49-F238E27FC236}">
                <a16:creationId xmlns:a16="http://schemas.microsoft.com/office/drawing/2014/main" id="{8004AC61-742E-411D-9390-EB689A129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32" y="140958"/>
            <a:ext cx="1973164" cy="3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CF521-5BAF-4ECE-B52A-06CFBE5EE850}"/>
              </a:ext>
            </a:extLst>
          </p:cNvPr>
          <p:cNvSpPr txBox="1"/>
          <p:nvPr/>
        </p:nvSpPr>
        <p:spPr>
          <a:xfrm>
            <a:off x="102196" y="48128"/>
            <a:ext cx="235113" cy="58477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32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</a:t>
            </a:r>
            <a:r>
              <a:rPr lang="en-US" altLang="ko-KR" sz="2400" dirty="0">
                <a:solidFill>
                  <a:srgbClr val="7455AB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endParaRPr lang="ko-KR" altLang="en-US" sz="2400" dirty="0">
              <a:solidFill>
                <a:srgbClr val="7455AB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36E50B-99C5-47B2-A1F5-7FEDC1DB8EF3}"/>
              </a:ext>
            </a:extLst>
          </p:cNvPr>
          <p:cNvSpPr txBox="1"/>
          <p:nvPr/>
        </p:nvSpPr>
        <p:spPr>
          <a:xfrm>
            <a:off x="300429" y="122296"/>
            <a:ext cx="5030328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02.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제안배경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서비스 현황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46DA05-4779-4987-BE90-1B55BF44041D}"/>
              </a:ext>
            </a:extLst>
          </p:cNvPr>
          <p:cNvSpPr/>
          <p:nvPr/>
        </p:nvSpPr>
        <p:spPr>
          <a:xfrm>
            <a:off x="9416304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5E4E32-038B-4FEC-9C0D-625D37236908}"/>
              </a:ext>
            </a:extLst>
          </p:cNvPr>
          <p:cNvSpPr/>
          <p:nvPr/>
        </p:nvSpPr>
        <p:spPr>
          <a:xfrm>
            <a:off x="9201991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E063351-D28F-4ADE-9914-E053B3DE0847}"/>
              </a:ext>
            </a:extLst>
          </p:cNvPr>
          <p:cNvSpPr/>
          <p:nvPr/>
        </p:nvSpPr>
        <p:spPr>
          <a:xfrm>
            <a:off x="8987678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96811CC-EE83-4169-806C-1F0757AC0291}"/>
              </a:ext>
            </a:extLst>
          </p:cNvPr>
          <p:cNvSpPr/>
          <p:nvPr/>
        </p:nvSpPr>
        <p:spPr>
          <a:xfrm>
            <a:off x="8773365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EB04F52-B384-490C-8108-0851792497BC}"/>
              </a:ext>
            </a:extLst>
          </p:cNvPr>
          <p:cNvSpPr/>
          <p:nvPr/>
        </p:nvSpPr>
        <p:spPr>
          <a:xfrm>
            <a:off x="8559052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6FC802-DF47-4179-9535-A4ADA09FB0DE}"/>
              </a:ext>
            </a:extLst>
          </p:cNvPr>
          <p:cNvSpPr/>
          <p:nvPr/>
        </p:nvSpPr>
        <p:spPr>
          <a:xfrm>
            <a:off x="8344739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8C59C2-C7B6-403A-ABE1-E1954E9BAB2E}"/>
              </a:ext>
            </a:extLst>
          </p:cNvPr>
          <p:cNvSpPr/>
          <p:nvPr/>
        </p:nvSpPr>
        <p:spPr>
          <a:xfrm>
            <a:off x="8130426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332632-B918-44B3-AB49-803A75DBB7EE}"/>
              </a:ext>
            </a:extLst>
          </p:cNvPr>
          <p:cNvSpPr/>
          <p:nvPr/>
        </p:nvSpPr>
        <p:spPr>
          <a:xfrm>
            <a:off x="7916113" y="281635"/>
            <a:ext cx="124699" cy="123104"/>
          </a:xfrm>
          <a:prstGeom prst="ellipse">
            <a:avLst/>
          </a:prstGeom>
          <a:solidFill>
            <a:srgbClr val="7455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44261-4A97-4588-A2AE-64BBF7CD3A4D}"/>
              </a:ext>
            </a:extLst>
          </p:cNvPr>
          <p:cNvSpPr/>
          <p:nvPr/>
        </p:nvSpPr>
        <p:spPr>
          <a:xfrm>
            <a:off x="7701800" y="281635"/>
            <a:ext cx="124699" cy="123104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2770B-FF00-4AB7-A7F6-4ECD2466909A}"/>
              </a:ext>
            </a:extLst>
          </p:cNvPr>
          <p:cNvSpPr txBox="1"/>
          <p:nvPr/>
        </p:nvSpPr>
        <p:spPr>
          <a:xfrm>
            <a:off x="-18664" y="6571670"/>
            <a:ext cx="2360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데이터안심구역 </a:t>
            </a:r>
            <a:r>
              <a:rPr lang="ko-KR" altLang="en-US" sz="1200" spc="-150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활용 공동경진대회</a:t>
            </a:r>
            <a:endParaRPr lang="ko-KR" altLang="en-US" sz="1200" spc="-150" dirty="0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5DA66719-D737-4F08-BA4D-0D53F6BB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2556" y="6536937"/>
            <a:ext cx="402933" cy="365125"/>
          </a:xfrm>
        </p:spPr>
        <p:txBody>
          <a:bodyPr/>
          <a:lstStyle/>
          <a:p>
            <a:fld id="{749DBF65-D68C-409D-B36E-C4961967D7D6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3" name="표 18">
            <a:extLst>
              <a:ext uri="{FF2B5EF4-FFF2-40B4-BE49-F238E27FC236}">
                <a16:creationId xmlns:a16="http://schemas.microsoft.com/office/drawing/2014/main" id="{EE50ED3D-7C83-2B0A-6374-8D526D0F4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97711"/>
              </p:ext>
            </p:extLst>
          </p:nvPr>
        </p:nvGraphicFramePr>
        <p:xfrm>
          <a:off x="534277" y="1782802"/>
          <a:ext cx="2980881" cy="4465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0881">
                  <a:extLst>
                    <a:ext uri="{9D8B030D-6E8A-4147-A177-3AD203B41FA5}">
                      <a16:colId xmlns:a16="http://schemas.microsoft.com/office/drawing/2014/main" val="987285376"/>
                    </a:ext>
                  </a:extLst>
                </a:gridCol>
              </a:tblGrid>
              <a:tr h="544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주요 </a:t>
                      </a: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금융사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외국인 금융 서비스 현황</a:t>
                      </a:r>
                      <a:endParaRPr lang="ko-KR" altLang="en-US" sz="1400" b="0" baseline="30000" dirty="0">
                        <a:solidFill>
                          <a:schemeClr val="bg1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694632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토스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(TOSS)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156486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하나은행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640995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기업은행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453211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신한은행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84439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국민은행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019522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우리은행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04824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농협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847161"/>
                  </a:ext>
                </a:extLst>
              </a:tr>
              <a:tr h="49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카카오뱅크</a:t>
                      </a:r>
                    </a:p>
                  </a:txBody>
                  <a:tcPr marL="90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3919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383AF65-5888-B85C-086D-D052D61E9D7F}"/>
              </a:ext>
            </a:extLst>
          </p:cNvPr>
          <p:cNvSpPr/>
          <p:nvPr/>
        </p:nvSpPr>
        <p:spPr>
          <a:xfrm>
            <a:off x="3851106" y="3029770"/>
            <a:ext cx="2489980" cy="61293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i="0" u="none" strike="noStrike" kern="1200" cap="none" spc="0" normalizeH="0" baseline="0" noProof="0" dirty="0">
                <a:ln>
                  <a:noFill/>
                </a:ln>
                <a:solidFill>
                  <a:srgbClr val="9233CD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제한적 온라인 </a:t>
            </a:r>
            <a:r>
              <a:rPr lang="ko-KR" altLang="en-US" sz="1500" dirty="0">
                <a:solidFill>
                  <a:srgbClr val="9233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 서비스</a:t>
            </a:r>
            <a:endParaRPr lang="en-US" altLang="ko-KR" sz="1500" dirty="0">
              <a:solidFill>
                <a:srgbClr val="9233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defRPr/>
            </a:pPr>
            <a:r>
              <a:rPr kumimoji="0" lang="en-US" altLang="ko-KR" sz="1500" i="0" u="none" strike="noStrike" kern="1200" cap="none" spc="0" normalizeH="0" baseline="0" noProof="0" dirty="0">
                <a:ln>
                  <a:noFill/>
                </a:ln>
                <a:solidFill>
                  <a:srgbClr val="9233CD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kumimoji="0" lang="ko-KR" altLang="en-US" sz="1500" i="0" u="none" strike="noStrike" kern="1200" cap="none" spc="0" normalizeH="0" baseline="0" noProof="0" dirty="0">
                <a:ln>
                  <a:noFill/>
                </a:ln>
                <a:solidFill>
                  <a:srgbClr val="9233CD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대면 금융 서비스 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</a:t>
            </a:r>
            <a:endParaRPr lang="en-US" altLang="ko-KR" sz="1400" b="1" dirty="0">
              <a:solidFill>
                <a:srgbClr val="3150E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1440725-D521-CCB9-00A7-1EB79DAE123B}"/>
              </a:ext>
            </a:extLst>
          </p:cNvPr>
          <p:cNvSpPr/>
          <p:nvPr/>
        </p:nvSpPr>
        <p:spPr>
          <a:xfrm>
            <a:off x="3851106" y="2259841"/>
            <a:ext cx="2489980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9233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온라인 금융 서비스</a:t>
            </a:r>
            <a:r>
              <a:rPr lang="ko-KR" altLang="en-US" sz="1500" dirty="0">
                <a:solidFill>
                  <a:srgbClr val="3150EF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제공</a:t>
            </a:r>
            <a:endParaRPr lang="en-US" altLang="ko-KR" sz="1500" b="1" dirty="0">
              <a:solidFill>
                <a:srgbClr val="3150E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CED7918-64A3-8580-5A07-59FE1B5426D4}"/>
              </a:ext>
            </a:extLst>
          </p:cNvPr>
          <p:cNvSpPr/>
          <p:nvPr/>
        </p:nvSpPr>
        <p:spPr>
          <a:xfrm>
            <a:off x="3851106" y="4545444"/>
            <a:ext cx="2351090" cy="8342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1500" i="0" u="none" strike="noStrike" kern="1200" cap="none" spc="0" normalizeH="0" baseline="0" noProof="0" dirty="0">
                <a:ln>
                  <a:noFill/>
                </a:ln>
                <a:solidFill>
                  <a:srgbClr val="9233CD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대면 금융 서비스 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중심으로 금융 서비스 제공 </a:t>
            </a:r>
            <a:endParaRPr lang="en-US" altLang="ko-KR" sz="1400" b="1" dirty="0">
              <a:solidFill>
                <a:srgbClr val="3150E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5FAF1D29-725C-B4F5-D3BD-E412DBC3B918}"/>
              </a:ext>
            </a:extLst>
          </p:cNvPr>
          <p:cNvSpPr/>
          <p:nvPr/>
        </p:nvSpPr>
        <p:spPr>
          <a:xfrm>
            <a:off x="3546185" y="2337027"/>
            <a:ext cx="229481" cy="369332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A1ACD358-02A9-D7F1-E38B-B07B22851A2A}"/>
              </a:ext>
            </a:extLst>
          </p:cNvPr>
          <p:cNvSpPr/>
          <p:nvPr/>
        </p:nvSpPr>
        <p:spPr>
          <a:xfrm>
            <a:off x="3590598" y="2849037"/>
            <a:ext cx="185068" cy="925295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49685558-D68E-A606-CD6F-C46EB6D10E17}"/>
              </a:ext>
            </a:extLst>
          </p:cNvPr>
          <p:cNvSpPr/>
          <p:nvPr/>
        </p:nvSpPr>
        <p:spPr>
          <a:xfrm>
            <a:off x="3546185" y="3851221"/>
            <a:ext cx="229481" cy="1878370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4C295-2536-6687-C7CD-FEC01410A3C8}"/>
              </a:ext>
            </a:extLst>
          </p:cNvPr>
          <p:cNvSpPr txBox="1"/>
          <p:nvPr/>
        </p:nvSpPr>
        <p:spPr>
          <a:xfrm>
            <a:off x="6214586" y="181257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現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금융 서비스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한계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8894FBA-95EF-B3E8-14C7-2DC5F20C16C7}"/>
              </a:ext>
            </a:extLst>
          </p:cNvPr>
          <p:cNvGrpSpPr/>
          <p:nvPr/>
        </p:nvGrpSpPr>
        <p:grpSpPr>
          <a:xfrm>
            <a:off x="6795215" y="5967569"/>
            <a:ext cx="285039" cy="207551"/>
            <a:chOff x="6350711" y="5531333"/>
            <a:chExt cx="285039" cy="207551"/>
          </a:xfrm>
        </p:grpSpPr>
        <p:sp>
          <p:nvSpPr>
            <p:cNvPr id="35" name="화살표: 갈매기형 수장 34">
              <a:extLst>
                <a:ext uri="{FF2B5EF4-FFF2-40B4-BE49-F238E27FC236}">
                  <a16:creationId xmlns:a16="http://schemas.microsoft.com/office/drawing/2014/main" id="{5225214E-9237-BC00-BA2B-5321304A5C77}"/>
                </a:ext>
              </a:extLst>
            </p:cNvPr>
            <p:cNvSpPr/>
            <p:nvPr/>
          </p:nvSpPr>
          <p:spPr>
            <a:xfrm>
              <a:off x="6350711" y="5531333"/>
              <a:ext cx="150319" cy="207551"/>
            </a:xfrm>
            <a:prstGeom prst="chevron">
              <a:avLst/>
            </a:prstGeom>
            <a:solidFill>
              <a:srgbClr val="3150EF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36" name="화살표: 갈매기형 수장 35">
              <a:extLst>
                <a:ext uri="{FF2B5EF4-FFF2-40B4-BE49-F238E27FC236}">
                  <a16:creationId xmlns:a16="http://schemas.microsoft.com/office/drawing/2014/main" id="{6DF1B123-B7AF-0DAA-CAC4-8CA065CC706E}"/>
                </a:ext>
              </a:extLst>
            </p:cNvPr>
            <p:cNvSpPr/>
            <p:nvPr/>
          </p:nvSpPr>
          <p:spPr>
            <a:xfrm>
              <a:off x="6485431" y="5531333"/>
              <a:ext cx="150319" cy="207551"/>
            </a:xfrm>
            <a:prstGeom prst="chevron">
              <a:avLst/>
            </a:prstGeom>
            <a:solidFill>
              <a:srgbClr val="315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79B8ECA-D9CB-4DFD-0DDE-644D3DA3C5A0}"/>
              </a:ext>
            </a:extLst>
          </p:cNvPr>
          <p:cNvSpPr txBox="1"/>
          <p:nvPr/>
        </p:nvSpPr>
        <p:spPr>
          <a:xfrm>
            <a:off x="7152297" y="5799728"/>
            <a:ext cx="442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최근 은행들이 다양한 외국인 금융 서비스를 확대하고 있으나 </a:t>
            </a:r>
            <a:r>
              <a:rPr kumimoji="0" lang="ko-KR" altLang="en-US" sz="16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E774"/>
                </a:highlight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예금 및 송금 등 간편 </a:t>
            </a:r>
            <a:r>
              <a:rPr lang="ko-KR" altLang="en-US" sz="1600" b="1" dirty="0">
                <a:solidFill>
                  <a:prstClr val="black"/>
                </a:solidFill>
                <a:highlight>
                  <a:srgbClr val="D4E774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금융 부문에 집중</a:t>
            </a:r>
            <a:endParaRPr kumimoji="0" lang="ko-KR" altLang="en-US" sz="14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D4E774"/>
              </a:highlight>
              <a:uLnTx/>
              <a:uFillTx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40F394-9C06-79AF-3A6F-CD61BD36ADD3}"/>
              </a:ext>
            </a:extLst>
          </p:cNvPr>
          <p:cNvSpPr txBox="1"/>
          <p:nvPr/>
        </p:nvSpPr>
        <p:spPr>
          <a:xfrm>
            <a:off x="534277" y="862698"/>
            <a:ext cx="869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외국인 금융 서비스는 내국인과 달리 국적 및 직업에 따라 제공 금융 서비스가 큰 폭으로 상이하여 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상세한 상담이 포함된 대면 금융 서비스가 필요하나 기존 서비스는 이용에 한계가 존재함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30C844A1-B397-4301-32DA-E2B43D2D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36" y="2299345"/>
            <a:ext cx="5243587" cy="2731803"/>
          </a:xfrm>
          <a:prstGeom prst="rect">
            <a:avLst/>
          </a:prstGeom>
        </p:spPr>
      </p:pic>
      <p:sp>
        <p:nvSpPr>
          <p:cNvPr id="42" name="오른쪽 중괄호 41">
            <a:extLst>
              <a:ext uri="{FF2B5EF4-FFF2-40B4-BE49-F238E27FC236}">
                <a16:creationId xmlns:a16="http://schemas.microsoft.com/office/drawing/2014/main" id="{F1D577E1-2E91-731B-67BC-696FE06E19CD}"/>
              </a:ext>
            </a:extLst>
          </p:cNvPr>
          <p:cNvSpPr/>
          <p:nvPr/>
        </p:nvSpPr>
        <p:spPr>
          <a:xfrm>
            <a:off x="3546185" y="5844128"/>
            <a:ext cx="229481" cy="369332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89DE138-DEA2-8A9B-30F4-076F01818654}"/>
              </a:ext>
            </a:extLst>
          </p:cNvPr>
          <p:cNvSpPr/>
          <p:nvPr/>
        </p:nvSpPr>
        <p:spPr>
          <a:xfrm>
            <a:off x="3851106" y="5729380"/>
            <a:ext cx="2489980" cy="629960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계좌 개설 불가로 인한 </a:t>
            </a:r>
            <a:r>
              <a:rPr lang="ko-KR" altLang="en-US" sz="1500" dirty="0">
                <a:solidFill>
                  <a:srgbClr val="9233C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 서비스 이용 불가</a:t>
            </a:r>
            <a:endParaRPr lang="en-US" altLang="ko-KR" sz="1500" dirty="0">
              <a:solidFill>
                <a:srgbClr val="9233C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8894FBA-95EF-B3E8-14C7-2DC5F20C16C7}"/>
              </a:ext>
            </a:extLst>
          </p:cNvPr>
          <p:cNvGrpSpPr/>
          <p:nvPr/>
        </p:nvGrpSpPr>
        <p:grpSpPr>
          <a:xfrm>
            <a:off x="6795215" y="5321236"/>
            <a:ext cx="285039" cy="207551"/>
            <a:chOff x="6350711" y="5531333"/>
            <a:chExt cx="285039" cy="207551"/>
          </a:xfrm>
        </p:grpSpPr>
        <p:sp>
          <p:nvSpPr>
            <p:cNvPr id="44" name="화살표: 갈매기형 수장 34">
              <a:extLst>
                <a:ext uri="{FF2B5EF4-FFF2-40B4-BE49-F238E27FC236}">
                  <a16:creationId xmlns:a16="http://schemas.microsoft.com/office/drawing/2014/main" id="{5225214E-9237-BC00-BA2B-5321304A5C77}"/>
                </a:ext>
              </a:extLst>
            </p:cNvPr>
            <p:cNvSpPr/>
            <p:nvPr/>
          </p:nvSpPr>
          <p:spPr>
            <a:xfrm>
              <a:off x="6350711" y="5531333"/>
              <a:ext cx="150319" cy="207551"/>
            </a:xfrm>
            <a:prstGeom prst="chevron">
              <a:avLst/>
            </a:prstGeom>
            <a:solidFill>
              <a:srgbClr val="3150EF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45" name="화살표: 갈매기형 수장 35">
              <a:extLst>
                <a:ext uri="{FF2B5EF4-FFF2-40B4-BE49-F238E27FC236}">
                  <a16:creationId xmlns:a16="http://schemas.microsoft.com/office/drawing/2014/main" id="{6DF1B123-B7AF-0DAA-CAC4-8CA065CC706E}"/>
                </a:ext>
              </a:extLst>
            </p:cNvPr>
            <p:cNvSpPr/>
            <p:nvPr/>
          </p:nvSpPr>
          <p:spPr>
            <a:xfrm>
              <a:off x="6485431" y="5531333"/>
              <a:ext cx="150319" cy="207551"/>
            </a:xfrm>
            <a:prstGeom prst="chevron">
              <a:avLst/>
            </a:prstGeom>
            <a:solidFill>
              <a:srgbClr val="3150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79B8ECA-D9CB-4DFD-0DDE-644D3DA3C5A0}"/>
              </a:ext>
            </a:extLst>
          </p:cNvPr>
          <p:cNvSpPr txBox="1"/>
          <p:nvPr/>
        </p:nvSpPr>
        <p:spPr>
          <a:xfrm>
            <a:off x="7152297" y="5153395"/>
            <a:ext cx="442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은행 기준으로 외국인 대상 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디지털 </a:t>
            </a:r>
            <a:r>
              <a:rPr lang="ko-KR" altLang="en-US" sz="1400" dirty="0" err="1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뱅킹</a:t>
            </a:r>
            <a:r>
              <a:rPr lang="ko-KR" altLang="en-US" sz="1400" dirty="0">
                <a:solidFill>
                  <a:prstClr val="black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서비스는 제한적으로 제공되어 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D4E774"/>
                </a:highlight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대면 </a:t>
            </a:r>
            <a:r>
              <a:rPr lang="ko-KR" altLang="en-US" sz="1600" dirty="0">
                <a:solidFill>
                  <a:prstClr val="black"/>
                </a:solidFill>
                <a:highlight>
                  <a:srgbClr val="D4E774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 서비스 이용 필요</a:t>
            </a:r>
            <a:endParaRPr kumimoji="0" lang="ko-KR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D4E774"/>
              </a:highlight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823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cOR5UIG0.MDdGmMsBn.g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4028</Words>
  <Application>Microsoft Office PowerPoint</Application>
  <PresentationFormat>와이드스크린</PresentationFormat>
  <Paragraphs>672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4" baseType="lpstr">
      <vt:lpstr>HY견고딕</vt:lpstr>
      <vt:lpstr>KoPub돋움체 Medium</vt:lpstr>
      <vt:lpstr>KoPub돋움체_Pro Bold</vt:lpstr>
      <vt:lpstr>Noto Sans KR Black</vt:lpstr>
      <vt:lpstr>Poppins</vt:lpstr>
      <vt:lpstr>Pretendard</vt:lpstr>
      <vt:lpstr>Pretendard Black</vt:lpstr>
      <vt:lpstr>Pretendard Light</vt:lpstr>
      <vt:lpstr>Pretendard Medium</vt:lpstr>
      <vt:lpstr>Pretendard SemiBold</vt:lpstr>
      <vt:lpstr>Pretendard Thin</vt:lpstr>
      <vt:lpstr>나눔고딕</vt:lpstr>
      <vt:lpstr>나눔바른고딕 UltraLight</vt:lpstr>
      <vt:lpstr>나눔바른고딕OTF</vt:lpstr>
      <vt:lpstr>나눔바른고딕OTF UltraLight</vt:lpstr>
      <vt:lpstr>맑은 고딕</vt:lpstr>
      <vt:lpstr>배달의민족 도현</vt:lpstr>
      <vt:lpstr>Arial</vt:lpstr>
      <vt:lpstr>Calibri</vt:lpstr>
      <vt:lpstr>Cambria</vt:lpstr>
      <vt:lpstr>Cambria Math</vt:lpstr>
      <vt:lpstr>Verdana</vt:lpstr>
      <vt:lpstr>Wingdings</vt:lpstr>
      <vt:lpstr>Office 테마</vt:lpstr>
      <vt:lpstr> 제공을 위한 은행 입지선정 모델 및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외국인 금융 서비스 제공 목적 은행 지점 및 특화점포입지 선정</dc:title>
  <dc:creator>USER</dc:creator>
  <cp:lastModifiedBy>USER</cp:lastModifiedBy>
  <cp:revision>77</cp:revision>
  <dcterms:created xsi:type="dcterms:W3CDTF">2023-10-10T12:39:10Z</dcterms:created>
  <dcterms:modified xsi:type="dcterms:W3CDTF">2023-10-13T08:50:56Z</dcterms:modified>
</cp:coreProperties>
</file>